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D55ACB-48A6-41BA-A1F5-B14979887B63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E70A97-0B70-4A84-81BC-D55F9ED3A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54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aPi9A07HqW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9f-MZX-5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youtube.com/watch?v=hphgHi6FD8k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Chapter </a:t>
            </a:r>
            <a:r>
              <a:rPr lang="en-US" sz="6000" dirty="0" smtClean="0"/>
              <a:t>23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581400" cy="146304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Living in Hard Times</a:t>
            </a:r>
            <a:endParaRPr lang="en-US" sz="3000" dirty="0"/>
          </a:p>
        </p:txBody>
      </p:sp>
      <p:pic>
        <p:nvPicPr>
          <p:cNvPr id="1026" name="Picture 2" descr="http://cdn.theatlantic.com/static/newsroom/img/mt/2014/08/8b29516v/lead.jpg?nazb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795528"/>
            <a:ext cx="4322070" cy="539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7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b="1" dirty="0" smtClean="0"/>
              <a:t>WWII on the Horizon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WWII truly ended Great Depression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Seeds: Treaty of Versailles and Great Depression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Nazi Party feeds on fears and unhappiness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Hitler quickly rose and consolidated his power</a:t>
            </a: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Italy and Mussolini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Japanese expansion; “Asia for Asians”—what did that mean?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5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Rape of Nanking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The Stimson Doctrine and American nonintervention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European nonintervention in Asia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4789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5805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Appeasement and accommodation failed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Re-thinking WWI in America: Nye Committee</a:t>
            </a:r>
            <a:endParaRPr lang="en-US" sz="225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WWI was pushed by businessmen and bankers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Had been avoidable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Neutrality Acts aimed to keep America out of the conflict</a:t>
            </a:r>
            <a:endParaRPr lang="en-US" sz="225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Travel at own risk; arms embargoes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How to help the Allies without </a:t>
            </a:r>
            <a:r>
              <a:rPr lang="en-US" sz="2250" i="1" dirty="0" smtClean="0"/>
              <a:t>actually</a:t>
            </a:r>
            <a:r>
              <a:rPr lang="en-US" sz="2250" dirty="0" smtClean="0"/>
              <a:t> </a:t>
            </a:r>
            <a:r>
              <a:rPr lang="en-US" sz="2250" u="sng" dirty="0" smtClean="0"/>
              <a:t>helping</a:t>
            </a:r>
            <a:r>
              <a:rPr lang="en-US" sz="2250" dirty="0" smtClean="0"/>
              <a:t> Allies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Abraham Lincoln Brigade in Spanish Civil War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Sinking of the U.S.S. </a:t>
            </a:r>
            <a:r>
              <a:rPr lang="en-US" sz="2250" i="1" dirty="0" smtClean="0"/>
              <a:t>Panay </a:t>
            </a:r>
            <a:r>
              <a:rPr lang="en-US" sz="2250" dirty="0" smtClean="0"/>
              <a:t>by Japanese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Flow of U.S. materials to Japanese not hindered by Neutrality Acts—why?</a:t>
            </a:r>
            <a:endParaRPr lang="en-US" sz="2250" dirty="0"/>
          </a:p>
        </p:txBody>
      </p:sp>
      <p:pic>
        <p:nvPicPr>
          <p:cNvPr id="6146" name="Picture 2" descr="http://people.uncw.edu/mountt/311031/Lincoln%20Briga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304" y="363664"/>
            <a:ext cx="3544189" cy="24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7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Lack of American (and British) action on behalf of Jews under Hitler’s reign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German ship </a:t>
            </a:r>
            <a:r>
              <a:rPr lang="en-US" sz="2250" i="1" dirty="0" smtClean="0"/>
              <a:t>St. Louis</a:t>
            </a: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Little increase in immigration</a:t>
            </a:r>
            <a:br>
              <a:rPr lang="en-US" sz="2250" dirty="0" smtClean="0"/>
            </a:br>
            <a:endParaRPr lang="en-US" sz="225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Opponents: America First Committee (incl. Charles Lindbergh, </a:t>
            </a:r>
            <a:r>
              <a:rPr lang="en-US" sz="2250" dirty="0" err="1" smtClean="0"/>
              <a:t>e.e</a:t>
            </a:r>
            <a:r>
              <a:rPr lang="en-US" sz="2250" dirty="0" smtClean="0"/>
              <a:t>. cummings, and others)</a:t>
            </a:r>
            <a:br>
              <a:rPr lang="en-US" sz="2250" dirty="0" smtClean="0"/>
            </a:br>
            <a:endParaRPr lang="en-US" sz="225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By 1939: Most Americans did support Britain and France, but aren’t willing to commit troops</a:t>
            </a:r>
            <a:endParaRPr lang="en-US" sz="2250" dirty="0"/>
          </a:p>
        </p:txBody>
      </p:sp>
      <p:pic>
        <p:nvPicPr>
          <p:cNvPr id="5122" name="Picture 2" descr="http://www.ushmm.org/lcmedia/photo/lc/image/80/804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5" y="3915087"/>
            <a:ext cx="3401441" cy="260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1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-60960"/>
            <a:ext cx="1129284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smtClean="0"/>
              <a:t>The Coming of the Great </a:t>
            </a:r>
            <a:r>
              <a:rPr lang="en-US" sz="2400" b="1" dirty="0"/>
              <a:t>Depression </a:t>
            </a:r>
            <a:r>
              <a:rPr lang="en-US" sz="1000" b="1" dirty="0">
                <a:hlinkClick r:id="rId2"/>
              </a:rPr>
              <a:t>https://</a:t>
            </a:r>
            <a:r>
              <a:rPr lang="en-US" sz="1000" b="1" dirty="0" smtClean="0">
                <a:hlinkClick r:id="rId2"/>
              </a:rPr>
              <a:t>www.youtube.com/watch?v=aPi9A07HqWg</a:t>
            </a:r>
            <a:r>
              <a:rPr lang="en-US" sz="1000" b="1" dirty="0" smtClean="0"/>
              <a:t> </a:t>
            </a:r>
            <a:endParaRPr lang="en-US" sz="1000" i="1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Many different causes, including rampant speculation and buying on margin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Stock market collapsed on Black Tuesday, October 29, 1929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Half of Americans were living precipitously before collapse; now, situation got even worse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Exacerbated by Hoover’s lack of effective policies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Opposed to “government handouts”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Favored private aid and letting business heal itself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Finally, 1932: Congress created the Reconstruction Finance Corporation, to keep banks afloat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Emergency Relief and Construction Act lent money to states for public works projects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Tried and failed to aid German economy</a:t>
            </a:r>
            <a:endParaRPr lang="en-US" sz="2200" dirty="0"/>
          </a:p>
        </p:txBody>
      </p:sp>
      <p:pic>
        <p:nvPicPr>
          <p:cNvPr id="2050" name="Picture 2" descr="http://t1.gstatic.com/images?q=tbn:ANd9GcTLZeBbpQ554IaXUAhi1q_6zkL9C6kEDFrBsU7vR5wi3tz19iy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5" b="61382"/>
          <a:stretch/>
        </p:blipFill>
        <p:spPr bwMode="auto">
          <a:xfrm>
            <a:off x="7308977" y="3006345"/>
            <a:ext cx="4578223" cy="70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6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032" y="670560"/>
            <a:ext cx="11292840" cy="573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1930: Smoot-Hawley (or Hawley-Smoot) Tariff: highest tariff in history </a:t>
            </a:r>
            <a:r>
              <a:rPr lang="en-US" sz="2200" dirty="0" err="1" smtClean="0"/>
              <a:t>til</a:t>
            </a:r>
            <a:r>
              <a:rPr lang="en-US" sz="2200" dirty="0" smtClean="0"/>
              <a:t> that point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Resulted in decreased international trade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Further harm to American economy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Rise of the “</a:t>
            </a:r>
            <a:r>
              <a:rPr lang="en-US" sz="2200" dirty="0" err="1" smtClean="0"/>
              <a:t>Hoovervilles</a:t>
            </a:r>
            <a:r>
              <a:rPr lang="en-US" sz="2200" dirty="0" smtClean="0"/>
              <a:t>”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The Bonus Army debacle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FDR’s campaign for a “New Deal” attracted much attention; addressed deep concerns and fears that many Americans were feeling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Relief, recovery, and reform</a:t>
            </a:r>
            <a:endParaRPr lang="en-US" sz="2200" dirty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Appealed to the “forgotten man”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FDR won in 1932 in a landslide election</a:t>
            </a:r>
            <a:endParaRPr lang="en-US" sz="2200" dirty="0"/>
          </a:p>
        </p:txBody>
      </p:sp>
      <p:pic>
        <p:nvPicPr>
          <p:cNvPr id="3074" name="Picture 2" descr="http://media-1.web.britannica.com/eb-media/19/78319-004-545F8C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207" y="4547948"/>
            <a:ext cx="2091690" cy="209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kmgreatdepression.weebly.com/uploads/1/4/5/0/14509252/9266292_ori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7" t="19013" r="5683" b="29934"/>
          <a:stretch/>
        </p:blipFill>
        <p:spPr bwMode="auto">
          <a:xfrm>
            <a:off x="8602344" y="1673353"/>
            <a:ext cx="3273553" cy="191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 smtClean="0"/>
              <a:t> FDR’s Actions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Hundred Days and First New Deal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Bank Holiday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Emergency Banking Act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Glass-</a:t>
            </a:r>
            <a:r>
              <a:rPr lang="en-US" sz="2300" dirty="0" err="1" smtClean="0"/>
              <a:t>Steagall</a:t>
            </a:r>
            <a:r>
              <a:rPr lang="en-US" sz="2300" dirty="0" smtClean="0"/>
              <a:t> Act: created FDIC, separated commercial and investment banks, and limited risky speculation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Economy Act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/>
              <a:t>A</a:t>
            </a:r>
            <a:r>
              <a:rPr lang="en-US" sz="2300" dirty="0" smtClean="0"/>
              <a:t>mendment to Volstead Act to legalize beer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 smtClean="0"/>
              <a:t>Civilian Conservation Corps (automatically sent portion of earnings to men’s families to help ease depression)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070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No more gold standard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Fed. Emergency Relief Act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Tennessee Valley Authority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National Industrial Recovery Act created the National Recovery Administration and the Public Works Administration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Brain trust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Lack of purchasing power as cause for depression</a:t>
            </a: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Engaging personality; “Fireside Chats</a:t>
            </a:r>
            <a:r>
              <a:rPr lang="en-US" sz="2250" dirty="0"/>
              <a:t>” </a:t>
            </a:r>
            <a:r>
              <a:rPr lang="en-US" sz="2250" dirty="0">
                <a:hlinkClick r:id="rId2"/>
              </a:rPr>
              <a:t>https://</a:t>
            </a:r>
            <a:r>
              <a:rPr lang="en-US" sz="2250" dirty="0" smtClean="0">
                <a:hlinkClick r:id="rId2"/>
              </a:rPr>
              <a:t>www.youtube.com/watch?v=jt9f-MZX-58</a:t>
            </a:r>
            <a:r>
              <a:rPr lang="en-US" sz="2250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National Labor Relations Act (Wagner Act—technically 2</a:t>
            </a:r>
            <a:r>
              <a:rPr lang="en-US" sz="2250" baseline="30000" dirty="0" smtClean="0"/>
              <a:t>nd</a:t>
            </a:r>
            <a:r>
              <a:rPr lang="en-US" sz="2250" dirty="0" smtClean="0"/>
              <a:t> ND) protected unions</a:t>
            </a:r>
            <a:br>
              <a:rPr lang="en-US" sz="2250" dirty="0" smtClean="0"/>
            </a:br>
            <a:r>
              <a:rPr lang="en-US" sz="2250" dirty="0" smtClean="0"/>
              <a:t>John L. Lewis and Congress of Industrial Organizations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/>
              <a:t>t</a:t>
            </a:r>
            <a:r>
              <a:rPr lang="en-US" sz="2250" dirty="0" smtClean="0"/>
              <a:t>he sit-down strike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Pushback from employers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15179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Strikes encourage opposition to FDR to grow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American Liberty League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National Assoc. of Manuf. Also opposed FDR’s programs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Far left: FDR didn’t do enough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Francis Townsend &gt; Social Sec. Act</a:t>
            </a:r>
            <a:endParaRPr lang="en-US" sz="225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Upton Sinclair ran for CA </a:t>
            </a:r>
            <a:r>
              <a:rPr lang="en-US" sz="2250" dirty="0" err="1" smtClean="0"/>
              <a:t>Gov</a:t>
            </a:r>
            <a:r>
              <a:rPr lang="en-US" sz="2250" dirty="0" smtClean="0"/>
              <a:t>; shaped debate over key issues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Father Charles Coughlin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Huey Long (assassinated</a:t>
            </a:r>
            <a:r>
              <a:rPr lang="en-US" sz="2250" dirty="0"/>
              <a:t>) </a:t>
            </a:r>
            <a:r>
              <a:rPr lang="en-US" sz="2250" dirty="0">
                <a:hlinkClick r:id="rId2"/>
              </a:rPr>
              <a:t>https://</a:t>
            </a:r>
            <a:r>
              <a:rPr lang="en-US" sz="2250" dirty="0" smtClean="0">
                <a:hlinkClick r:id="rId2"/>
              </a:rPr>
              <a:t>www.youtube.com/watch?v=hphgHi6FD8k</a:t>
            </a:r>
            <a:r>
              <a:rPr lang="en-US" sz="2250" dirty="0" smtClean="0"/>
              <a:t> </a:t>
            </a:r>
            <a:endParaRPr lang="en-US" sz="2250" dirty="0"/>
          </a:p>
        </p:txBody>
      </p:sp>
      <p:pic>
        <p:nvPicPr>
          <p:cNvPr id="3" name="Picture 2" descr="http://billofrightsinstitute.org/wp-content/uploads/2011/12/AP_Documents_SocialSecurityA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699" y="475488"/>
            <a:ext cx="3932232" cy="230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7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5533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50" b="1" dirty="0" smtClean="0"/>
              <a:t>Second New Deal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Works Progress Administration</a:t>
            </a:r>
            <a:endParaRPr lang="en-US" sz="225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Farm Security Administration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Social Security Act of 1935 and Wagner Acts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1936: FDR beat Alf Landon and William Lemke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Court-packing scheme—increase justices to 15</a:t>
            </a:r>
            <a:endParaRPr lang="en-US" sz="2250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Was the New Deal actually working?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Fair Labor Standards Act of 1938</a:t>
            </a:r>
          </a:p>
        </p:txBody>
      </p:sp>
      <p:pic>
        <p:nvPicPr>
          <p:cNvPr id="1026" name="Picture 2" descr="http://static.politifact.com.s3.amazonaws.com/politifact%2Fphotos%2FSupreme_Court_cart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28" y="490523"/>
            <a:ext cx="5348459" cy="590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5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448" y="0"/>
            <a:ext cx="11292840" cy="476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b="1" dirty="0" smtClean="0"/>
              <a:t>The Black and Mexican Experience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White Southern Democrats blocked strides toward equality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Indian New Deal (Indian Reorganization Act)</a:t>
            </a:r>
            <a:br>
              <a:rPr lang="en-US" sz="2250" dirty="0" smtClean="0"/>
            </a:br>
            <a:endParaRPr lang="en-US" sz="225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Celebration of Indian identity in small ways</a:t>
            </a:r>
            <a:endParaRPr lang="en-US" sz="22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Black Experience: New Deal was a mixed bag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State and local execution of law allowed discrimination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Segregation of some programs (CCC and TVA)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Disproportionately disadvantaged and not helped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4675250"/>
            <a:ext cx="11292840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Black Cabinet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Mary McLeod Bethune – Nat’l Youth Administration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448" y="6135513"/>
            <a:ext cx="11292840" cy="555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Mexicans and Mexican-Americans also disadvantaged</a:t>
            </a:r>
          </a:p>
        </p:txBody>
      </p:sp>
      <p:pic>
        <p:nvPicPr>
          <p:cNvPr id="3074" name="Picture 2" descr="https://yesteryearsnews.files.wordpress.com/2010/09/new-deal-nra-the-chicago-defender-21-april-193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907" y="189174"/>
            <a:ext cx="4247117" cy="561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41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" y="94610"/>
            <a:ext cx="11292840" cy="6244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50" b="1" dirty="0" smtClean="0"/>
              <a:t>The Dust Bowl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OK, TX, CO, KS, AK, NM, NE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err="1" smtClean="0"/>
              <a:t>Overfarming</a:t>
            </a:r>
            <a:r>
              <a:rPr lang="en-US" sz="2250" dirty="0" smtClean="0"/>
              <a:t>/overgrazing (thanks to changes in technology and the farming industry/society) and long-term drought combined to destroy soil integrity and ability to farm</a:t>
            </a:r>
          </a:p>
          <a:p>
            <a:pPr>
              <a:lnSpc>
                <a:spcPct val="150000"/>
              </a:lnSpc>
            </a:pPr>
            <a:endParaRPr lang="en-US" sz="225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50" dirty="0" smtClean="0"/>
              <a:t>2/3 of population left (mostly white, mostly families with parents in 20s and 30s)</a:t>
            </a:r>
          </a:p>
          <a:p>
            <a:pPr>
              <a:lnSpc>
                <a:spcPct val="150000"/>
              </a:lnSpc>
            </a:pPr>
            <a:endParaRPr lang="en-US" sz="2250" dirty="0" smtClean="0"/>
          </a:p>
          <a:p>
            <a:pPr>
              <a:lnSpc>
                <a:spcPct val="150000"/>
              </a:lnSpc>
            </a:pPr>
            <a:endParaRPr lang="en-US" sz="2250" dirty="0"/>
          </a:p>
          <a:p>
            <a:pPr>
              <a:lnSpc>
                <a:spcPct val="150000"/>
              </a:lnSpc>
            </a:pPr>
            <a:endParaRPr lang="en-US" sz="2250" dirty="0" smtClean="0"/>
          </a:p>
          <a:p>
            <a:r>
              <a:rPr lang="en-US" sz="2400" b="1" i="1" dirty="0" smtClean="0"/>
              <a:t>In the end, the New Deal was significant because it changed how</a:t>
            </a:r>
            <a:br>
              <a:rPr lang="en-US" sz="2400" b="1" i="1" dirty="0" smtClean="0"/>
            </a:br>
            <a:r>
              <a:rPr lang="en-US" sz="2400" b="1" i="1" dirty="0" smtClean="0"/>
              <a:t>Americans viewed the purpose and place of government, and </a:t>
            </a:r>
          </a:p>
          <a:p>
            <a:r>
              <a:rPr lang="en-US" sz="2400" b="1" i="1" dirty="0" smtClean="0"/>
              <a:t>how the Democratic Party shifted its base to include blacks and</a:t>
            </a:r>
          </a:p>
          <a:p>
            <a:r>
              <a:rPr lang="en-US" sz="2400" b="1" i="1" dirty="0" smtClean="0"/>
              <a:t> union workers.</a:t>
            </a:r>
            <a:endParaRPr lang="en-US" sz="2400" b="1" i="1" dirty="0"/>
          </a:p>
        </p:txBody>
      </p:sp>
      <p:pic>
        <p:nvPicPr>
          <p:cNvPr id="2050" name="Picture 2" descr="http://s.hswstatic.com/gif/dust-bowl-caus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751" y="3865530"/>
            <a:ext cx="3544951" cy="265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4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8006</TotalTime>
  <Words>665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Tw Cen MT Condensed</vt:lpstr>
      <vt:lpstr>Wingdings 3</vt:lpstr>
      <vt:lpstr>Integral</vt:lpstr>
      <vt:lpstr>Chapter 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creator>Jordan Boyd</dc:creator>
  <cp:lastModifiedBy>Jordan Boyd</cp:lastModifiedBy>
  <cp:revision>25</cp:revision>
  <cp:lastPrinted>2018-02-21T17:30:52Z</cp:lastPrinted>
  <dcterms:created xsi:type="dcterms:W3CDTF">2015-02-16T14:32:01Z</dcterms:created>
  <dcterms:modified xsi:type="dcterms:W3CDTF">2018-02-22T16:20:56Z</dcterms:modified>
</cp:coreProperties>
</file>