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2"/>
  </p:sldMasterIdLst>
  <p:notesMasterIdLst>
    <p:notesMasterId r:id="rId23"/>
  </p:notesMasterIdLst>
  <p:handoutMasterIdLst>
    <p:handoutMasterId r:id="rId24"/>
  </p:handoutMasterIdLst>
  <p:sldIdLst>
    <p:sldId id="276" r:id="rId3"/>
    <p:sldId id="257" r:id="rId4"/>
    <p:sldId id="269" r:id="rId5"/>
    <p:sldId id="270" r:id="rId6"/>
    <p:sldId id="258" r:id="rId7"/>
    <p:sldId id="262" r:id="rId8"/>
    <p:sldId id="263" r:id="rId9"/>
    <p:sldId id="271" r:id="rId10"/>
    <p:sldId id="259" r:id="rId11"/>
    <p:sldId id="264" r:id="rId12"/>
    <p:sldId id="265" r:id="rId13"/>
    <p:sldId id="272" r:id="rId14"/>
    <p:sldId id="260" r:id="rId15"/>
    <p:sldId id="266" r:id="rId16"/>
    <p:sldId id="273" r:id="rId17"/>
    <p:sldId id="261" r:id="rId18"/>
    <p:sldId id="267" r:id="rId19"/>
    <p:sldId id="268" r:id="rId20"/>
    <p:sldId id="274" r:id="rId21"/>
    <p:sldId id="275" r:id="rId2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3" d="100"/>
          <a:sy n="63" d="100"/>
        </p:scale>
        <p:origin x="804" y="5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3" d="2"/>
        <a:sy n="3" d="2"/>
      </p:scale>
      <p:origin x="0" y="0"/>
    </p:cViewPr>
  </p:notesTextViewPr>
  <p:notesViewPr>
    <p:cSldViewPr>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2/26/2018</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2/26/2018</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460" y="0"/>
            <a:ext cx="12188952" cy="6858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Tree>
    <p:extLst>
      <p:ext uri="{BB962C8B-B14F-4D97-AF65-F5344CB8AC3E}">
        <p14:creationId xmlns:p14="http://schemas.microsoft.com/office/powerpoint/2010/main" val="166922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BD6C52-3045-4A40-BC5B-B47CC604D1C7}"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7357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30A154-80F1-4270-938E-6F3AEBBE932B}"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9195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56D46-7563-4FD8-9BFE-159E148DD80B}"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339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086600-3724-4CEC-BFC7-0AE817D459B4}"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Tree>
    <p:extLst>
      <p:ext uri="{BB962C8B-B14F-4D97-AF65-F5344CB8AC3E}">
        <p14:creationId xmlns:p14="http://schemas.microsoft.com/office/powerpoint/2010/main" val="1226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717B58-1A4E-4B21-A9B5-C9AA3D823795}"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434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97F51B7-01A4-4352-97FE-5E82B521B575}" type="datetime1">
              <a:rPr lang="en-US" smtClean="0"/>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6861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01950F-3D49-467F-A6E8-BE6F2F33AA40}" type="datetime1">
              <a:rPr lang="en-US" smtClean="0"/>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41613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A8C83-409A-47F2-A321-2CDE96EB4D0F}" type="datetime1">
              <a:rPr lang="en-US" smtClean="0"/>
              <a:t>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421328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09C4E84-49BF-4F3A-985E-87C565C81281}"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038600"/>
            <a:ext cx="3886200" cy="21336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84213" y="685800"/>
            <a:ext cx="3886200" cy="3200400"/>
          </a:xfrm>
        </p:spPr>
        <p:txBody>
          <a:bodyPr anchor="b">
            <a:noAutofit/>
          </a:bodyPr>
          <a:lstStyle>
            <a:lvl1pPr algn="l">
              <a:defRPr sz="4000" b="0"/>
            </a:lvl1pPr>
          </a:lstStyle>
          <a:p>
            <a:r>
              <a:rPr lang="en-US" smtClean="0"/>
              <a:t>Click to edit Master title style</a:t>
            </a:r>
            <a:endParaRPr/>
          </a:p>
        </p:txBody>
      </p:sp>
    </p:spTree>
    <p:extLst>
      <p:ext uri="{BB962C8B-B14F-4D97-AF65-F5344CB8AC3E}">
        <p14:creationId xmlns:p14="http://schemas.microsoft.com/office/powerpoint/2010/main" val="619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3ABEE2B2-DE4E-4BA1-912B-1371ABFD68D1}"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84213" y="4038601"/>
            <a:ext cx="3886200" cy="21336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84213" y="685800"/>
            <a:ext cx="3886200" cy="3200400"/>
          </a:xfrm>
        </p:spPr>
        <p:txBody>
          <a:bodyPr anchor="b">
            <a:noAutofit/>
          </a:bodyPr>
          <a:lstStyle>
            <a:lvl1pPr algn="l">
              <a:defRPr sz="4000" b="0"/>
            </a:lvl1pPr>
          </a:lstStyle>
          <a:p>
            <a:r>
              <a:rPr lang="en-US" smtClean="0"/>
              <a:t>Click to edit Master title style</a:t>
            </a:r>
            <a:endParaRPr/>
          </a:p>
        </p:txBody>
      </p:sp>
    </p:spTree>
    <p:extLst>
      <p:ext uri="{BB962C8B-B14F-4D97-AF65-F5344CB8AC3E}">
        <p14:creationId xmlns:p14="http://schemas.microsoft.com/office/powerpoint/2010/main" val="1126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835812B2-BD1B-4DB0-9BD9-F523FF02BE87}" type="datetime1">
              <a:rPr lang="en-US" smtClean="0"/>
              <a:t>2/26/2018</a:t>
            </a:fld>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9493613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cap="all" baseline="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1IqH3uliwJY"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cClInnEO1U&amp;feature=youtu.be"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www.youtube.com/watch?v=8rfsRNeiing" TargetMode="External"/><Relationship Id="rId5" Type="http://schemas.openxmlformats.org/officeDocument/2006/relationships/hyperlink" Target="https://www.youtube.com/watch?v=omMLFKHKyRQ" TargetMode="External"/><Relationship Id="rId4" Type="http://schemas.openxmlformats.org/officeDocument/2006/relationships/hyperlink" Target="https://www.youtube.com/watch?v=1qe2Y9XN-2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eMt3SrfFU"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8oI-xc7XbW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u0HD6eEcViU"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u="sng" dirty="0" smtClean="0">
                <a:solidFill>
                  <a:schemeClr val="tx1"/>
                </a:solidFill>
              </a:rPr>
              <a:t>Quick Review:</a:t>
            </a:r>
          </a:p>
          <a:p>
            <a:endParaRPr lang="en-US" sz="2400" dirty="0">
              <a:solidFill>
                <a:schemeClr val="tx1"/>
              </a:solidFill>
            </a:endParaRPr>
          </a:p>
          <a:p>
            <a:pPr marL="457200" indent="-457200">
              <a:buAutoNum type="arabicPeriod"/>
            </a:pPr>
            <a:r>
              <a:rPr lang="en-US" sz="2400" dirty="0" smtClean="0">
                <a:solidFill>
                  <a:schemeClr val="tx1"/>
                </a:solidFill>
              </a:rPr>
              <a:t>How did the term “liberal” change during the New Deal?</a:t>
            </a:r>
          </a:p>
          <a:p>
            <a:pPr marL="457200" indent="-457200">
              <a:buAutoNum type="arabicPeriod"/>
            </a:pPr>
            <a:endParaRPr lang="en-US" sz="2400" dirty="0">
              <a:solidFill>
                <a:schemeClr val="tx1"/>
              </a:solidFill>
            </a:endParaRPr>
          </a:p>
          <a:p>
            <a:pPr marL="457200" indent="-457200">
              <a:buAutoNum type="arabicPeriod"/>
            </a:pPr>
            <a:r>
              <a:rPr lang="en-US" sz="2400" dirty="0" smtClean="0">
                <a:solidFill>
                  <a:schemeClr val="tx1"/>
                </a:solidFill>
              </a:rPr>
              <a:t>What new roles did the government assume during the 1930s?  How did these roles shape the economy and society?</a:t>
            </a:r>
          </a:p>
          <a:p>
            <a:pPr marL="457200" indent="-457200">
              <a:buAutoNum type="arabicPeriod"/>
            </a:pPr>
            <a:endParaRPr lang="en-US" sz="2400" dirty="0">
              <a:solidFill>
                <a:schemeClr val="tx1"/>
              </a:solidFill>
            </a:endParaRPr>
          </a:p>
          <a:p>
            <a:pPr marL="457200" indent="-457200">
              <a:buAutoNum type="arabicPeriod"/>
            </a:pPr>
            <a:r>
              <a:rPr lang="en-US" sz="2400" dirty="0" smtClean="0">
                <a:solidFill>
                  <a:schemeClr val="tx1"/>
                </a:solidFill>
              </a:rPr>
              <a:t>How would you respond to the charge that Hoover was a do-nothing president?  What evidence would you cite to support your response?</a:t>
            </a:r>
          </a:p>
          <a:p>
            <a:pPr marL="457200" indent="-457200">
              <a:buAutoNum type="arabicPeriod"/>
            </a:pPr>
            <a:endParaRPr lang="en-US" sz="2400" dirty="0">
              <a:solidFill>
                <a:schemeClr val="tx1"/>
              </a:solidFill>
            </a:endParaRPr>
          </a:p>
          <a:p>
            <a:pPr marL="457200" indent="-457200">
              <a:buAutoNum type="arabicPeriod"/>
            </a:pPr>
            <a:r>
              <a:rPr lang="en-US" sz="2400" dirty="0" smtClean="0">
                <a:solidFill>
                  <a:schemeClr val="tx1"/>
                </a:solidFill>
              </a:rPr>
              <a:t>How did different groups take issue with the New Deal?  How did FDR respond to criticism and outside pressure?</a:t>
            </a:r>
          </a:p>
          <a:p>
            <a:pPr marL="457200" indent="-457200">
              <a:buAutoNum type="arabicPeriod"/>
            </a:pPr>
            <a:endParaRPr lang="en-US" sz="2400" dirty="0">
              <a:solidFill>
                <a:schemeClr val="tx1"/>
              </a:solidFill>
            </a:endParaRPr>
          </a:p>
          <a:p>
            <a:pPr marL="457200" indent="-457200">
              <a:buAutoNum type="arabicPeriod"/>
            </a:pPr>
            <a:r>
              <a:rPr lang="en-US" sz="2400" dirty="0" smtClean="0">
                <a:solidFill>
                  <a:schemeClr val="tx1"/>
                </a:solidFill>
              </a:rPr>
              <a:t>How did the lives of women, workers, and racial and ethnic minorities change during the Great Depression?  What role did the New Deal play in helping these groups of Americans?</a:t>
            </a:r>
            <a:endParaRPr lang="en-US" sz="2400" dirty="0">
              <a:solidFill>
                <a:schemeClr val="tx1"/>
              </a:solidFill>
            </a:endParaRPr>
          </a:p>
        </p:txBody>
      </p:sp>
    </p:spTree>
    <p:extLst>
      <p:ext uri="{BB962C8B-B14F-4D97-AF65-F5344CB8AC3E}">
        <p14:creationId xmlns:p14="http://schemas.microsoft.com/office/powerpoint/2010/main" val="23638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2412" y="134679"/>
            <a:ext cx="11809413" cy="6700296"/>
          </a:xfrm>
          <a:prstGeom prst="rect">
            <a:avLst/>
          </a:prstGeom>
          <a:noFill/>
        </p:spPr>
        <p:txBody>
          <a:bodyPr wrap="square" rtlCol="0">
            <a:spAutoFit/>
          </a:bodyPr>
          <a:lstStyle/>
          <a:p>
            <a:pPr marL="342900" indent="-342900">
              <a:lnSpc>
                <a:spcPct val="120000"/>
              </a:lnSpc>
              <a:spcBef>
                <a:spcPts val="600"/>
              </a:spcBef>
              <a:buFont typeface="Arial" panose="020B0604020202020204" pitchFamily="34" charset="0"/>
              <a:buChar char="•"/>
            </a:pPr>
            <a:r>
              <a:rPr lang="en-US" sz="2400" dirty="0" smtClean="0"/>
              <a:t>Selective Service and regional differences:</a:t>
            </a:r>
            <a:br>
              <a:rPr lang="en-US" sz="2400" dirty="0" smtClean="0"/>
            </a:br>
            <a:endParaRPr lang="en-US" sz="2400" dirty="0" smtClean="0"/>
          </a:p>
          <a:p>
            <a:pPr marL="342900" indent="-342900">
              <a:lnSpc>
                <a:spcPct val="120000"/>
              </a:lnSpc>
              <a:spcBef>
                <a:spcPts val="600"/>
              </a:spcBef>
              <a:buFont typeface="Arial" panose="020B0604020202020204" pitchFamily="34" charset="0"/>
              <a:buChar char="•"/>
            </a:pPr>
            <a:endParaRPr lang="en-US" sz="2400" dirty="0"/>
          </a:p>
          <a:p>
            <a:pPr marL="342900" indent="-342900">
              <a:lnSpc>
                <a:spcPct val="120000"/>
              </a:lnSpc>
              <a:spcBef>
                <a:spcPts val="600"/>
              </a:spcBef>
              <a:buFont typeface="Arial" panose="020B0604020202020204" pitchFamily="34" charset="0"/>
              <a:buChar char="•"/>
            </a:pPr>
            <a:r>
              <a:rPr lang="en-US" sz="2400" dirty="0" err="1" smtClean="0"/>
              <a:t>Tydings</a:t>
            </a:r>
            <a:r>
              <a:rPr lang="en-US" sz="2400" dirty="0" smtClean="0"/>
              <a:t> Amendment exempted who?</a:t>
            </a:r>
          </a:p>
          <a:p>
            <a:pPr marL="342900" indent="-342900">
              <a:lnSpc>
                <a:spcPct val="120000"/>
              </a:lnSpc>
              <a:spcBef>
                <a:spcPts val="600"/>
              </a:spcBef>
              <a:buFont typeface="Arial" panose="020B0604020202020204" pitchFamily="34" charset="0"/>
              <a:buChar char="•"/>
            </a:pPr>
            <a:r>
              <a:rPr lang="en-US" sz="2400" dirty="0" smtClean="0"/>
              <a:t>Conscientious objectors</a:t>
            </a:r>
          </a:p>
          <a:p>
            <a:pPr marL="342900" indent="-342900">
              <a:lnSpc>
                <a:spcPct val="120000"/>
              </a:lnSpc>
              <a:spcBef>
                <a:spcPts val="600"/>
              </a:spcBef>
              <a:buFont typeface="Arial" panose="020B0604020202020204" pitchFamily="34" charset="0"/>
              <a:buChar char="•"/>
            </a:pPr>
            <a:r>
              <a:rPr lang="en-US" sz="2400" dirty="0" smtClean="0"/>
              <a:t>Women: WACs, WASPs, etc.</a:t>
            </a:r>
          </a:p>
          <a:p>
            <a:pPr marL="342900" indent="-342900">
              <a:lnSpc>
                <a:spcPct val="120000"/>
              </a:lnSpc>
              <a:spcBef>
                <a:spcPts val="600"/>
              </a:spcBef>
              <a:buFont typeface="Arial" panose="020B0604020202020204" pitchFamily="34" charset="0"/>
              <a:buChar char="•"/>
            </a:pPr>
            <a:r>
              <a:rPr lang="en-US" sz="2400" dirty="0" smtClean="0"/>
              <a:t>New jobs and industries</a:t>
            </a:r>
          </a:p>
          <a:p>
            <a:pPr marL="800100" lvl="1" indent="-342900">
              <a:lnSpc>
                <a:spcPct val="120000"/>
              </a:lnSpc>
              <a:spcBef>
                <a:spcPts val="600"/>
              </a:spcBef>
              <a:buFont typeface="Arial" panose="020B0604020202020204" pitchFamily="34" charset="0"/>
              <a:buChar char="•"/>
            </a:pPr>
            <a:r>
              <a:rPr lang="en-US" sz="2400" dirty="0" smtClean="0"/>
              <a:t>Rosie the Riveter</a:t>
            </a:r>
            <a:endParaRPr lang="en-US" sz="2400" dirty="0"/>
          </a:p>
          <a:p>
            <a:pPr marL="342900" indent="-342900">
              <a:lnSpc>
                <a:spcPct val="120000"/>
              </a:lnSpc>
              <a:spcBef>
                <a:spcPts val="600"/>
              </a:spcBef>
              <a:buFont typeface="Arial" panose="020B0604020202020204" pitchFamily="34" charset="0"/>
              <a:buChar char="•"/>
            </a:pPr>
            <a:r>
              <a:rPr lang="en-US" sz="2400" dirty="0" smtClean="0"/>
              <a:t>Black Americans</a:t>
            </a:r>
          </a:p>
          <a:p>
            <a:pPr marL="800100" lvl="1" indent="-342900">
              <a:lnSpc>
                <a:spcPct val="120000"/>
              </a:lnSpc>
              <a:spcBef>
                <a:spcPts val="600"/>
              </a:spcBef>
              <a:buFont typeface="Arial" panose="020B0604020202020204" pitchFamily="34" charset="0"/>
              <a:buChar char="•"/>
            </a:pPr>
            <a:r>
              <a:rPr lang="en-US" sz="2400" dirty="0" smtClean="0"/>
              <a:t>A. Philip Randolph</a:t>
            </a:r>
          </a:p>
          <a:p>
            <a:pPr marL="800100" lvl="1" indent="-342900">
              <a:lnSpc>
                <a:spcPct val="120000"/>
              </a:lnSpc>
              <a:spcBef>
                <a:spcPts val="600"/>
              </a:spcBef>
              <a:buFont typeface="Arial" panose="020B0604020202020204" pitchFamily="34" charset="0"/>
              <a:buChar char="•"/>
            </a:pPr>
            <a:r>
              <a:rPr lang="en-US" sz="2400" dirty="0" smtClean="0"/>
              <a:t>E.O. 8802:</a:t>
            </a:r>
          </a:p>
          <a:p>
            <a:pPr marL="800100" lvl="1" indent="-342900">
              <a:lnSpc>
                <a:spcPct val="120000"/>
              </a:lnSpc>
              <a:spcBef>
                <a:spcPts val="600"/>
              </a:spcBef>
              <a:buFont typeface="Arial" panose="020B0604020202020204" pitchFamily="34" charset="0"/>
              <a:buChar char="•"/>
            </a:pPr>
            <a:r>
              <a:rPr lang="en-US" sz="2400" dirty="0" smtClean="0"/>
              <a:t>Fair Employment Practices Commission</a:t>
            </a:r>
          </a:p>
          <a:p>
            <a:pPr marL="800100" lvl="1" indent="-342900">
              <a:lnSpc>
                <a:spcPct val="120000"/>
              </a:lnSpc>
              <a:spcBef>
                <a:spcPts val="600"/>
              </a:spcBef>
              <a:buFont typeface="Arial" panose="020B0604020202020204" pitchFamily="34" charset="0"/>
              <a:buChar char="•"/>
            </a:pPr>
            <a:r>
              <a:rPr lang="en-US" sz="2400" dirty="0" smtClean="0"/>
              <a:t>Double V Campaign</a:t>
            </a:r>
          </a:p>
        </p:txBody>
      </p:sp>
      <p:pic>
        <p:nvPicPr>
          <p:cNvPr id="6146" name="Picture 2" descr="http://www.singularitynyc.com/images/Rosie-the-Riv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52400"/>
            <a:ext cx="4980305" cy="64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6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228600"/>
            <a:ext cx="11809413" cy="5998565"/>
          </a:xfrm>
          <a:prstGeom prst="rect">
            <a:avLst/>
          </a:prstGeom>
          <a:noFill/>
        </p:spPr>
        <p:txBody>
          <a:bodyPr wrap="square" rtlCol="0">
            <a:spAutoFit/>
          </a:bodyPr>
          <a:lstStyle/>
          <a:p>
            <a:pPr marL="342900" indent="-342900">
              <a:lnSpc>
                <a:spcPct val="120000"/>
              </a:lnSpc>
              <a:spcBef>
                <a:spcPts val="600"/>
              </a:spcBef>
              <a:buFont typeface="Arial" panose="020B0604020202020204" pitchFamily="34" charset="0"/>
              <a:buChar char="•"/>
            </a:pPr>
            <a:r>
              <a:rPr lang="en-US" sz="2400" dirty="0" smtClean="0"/>
              <a:t>Latinos</a:t>
            </a:r>
          </a:p>
          <a:p>
            <a:pPr marL="800100" lvl="1" indent="-342900">
              <a:lnSpc>
                <a:spcPct val="120000"/>
              </a:lnSpc>
              <a:spcBef>
                <a:spcPts val="600"/>
              </a:spcBef>
              <a:buFont typeface="Arial" panose="020B0604020202020204" pitchFamily="34" charset="0"/>
              <a:buChar char="•"/>
            </a:pPr>
            <a:r>
              <a:rPr lang="en-US" sz="2400" dirty="0" smtClean="0"/>
              <a:t>Zoot Suit Riots; bracero programs</a:t>
            </a:r>
          </a:p>
          <a:p>
            <a:pPr lvl="1">
              <a:lnSpc>
                <a:spcPct val="120000"/>
              </a:lnSpc>
              <a:spcBef>
                <a:spcPts val="600"/>
              </a:spcBef>
            </a:pPr>
            <a:r>
              <a:rPr lang="en-US" sz="1000" dirty="0">
                <a:hlinkClick r:id="rId2"/>
              </a:rPr>
              <a:t>https://</a:t>
            </a:r>
            <a:r>
              <a:rPr lang="en-US" sz="1000" dirty="0" smtClean="0">
                <a:hlinkClick r:id="rId2"/>
              </a:rPr>
              <a:t>www.youtube.com/watch?v=1IqH3uliwJY</a:t>
            </a:r>
            <a:r>
              <a:rPr lang="en-US" sz="1000" dirty="0" smtClean="0"/>
              <a:t> </a:t>
            </a:r>
            <a:endParaRPr lang="en-US" sz="1000" dirty="0"/>
          </a:p>
          <a:p>
            <a:pPr marL="342900" indent="-342900">
              <a:lnSpc>
                <a:spcPct val="120000"/>
              </a:lnSpc>
              <a:spcBef>
                <a:spcPts val="600"/>
              </a:spcBef>
              <a:buFont typeface="Arial" panose="020B0604020202020204" pitchFamily="34" charset="0"/>
              <a:buChar char="•"/>
            </a:pPr>
            <a:r>
              <a:rPr lang="en-US" sz="2400" dirty="0" smtClean="0"/>
              <a:t>Japanese-Americans</a:t>
            </a:r>
            <a:endParaRPr lang="en-US" sz="2400" dirty="0"/>
          </a:p>
          <a:p>
            <a:pPr marL="800100" lvl="1" indent="-342900">
              <a:lnSpc>
                <a:spcPct val="120000"/>
              </a:lnSpc>
              <a:spcBef>
                <a:spcPts val="600"/>
              </a:spcBef>
              <a:buFont typeface="Arial" panose="020B0604020202020204" pitchFamily="34" charset="0"/>
              <a:buChar char="•"/>
            </a:pPr>
            <a:r>
              <a:rPr lang="en-US" sz="2400" dirty="0" smtClean="0"/>
              <a:t>Tensions grew after Pearl Harbor</a:t>
            </a:r>
          </a:p>
          <a:p>
            <a:pPr marL="800100" lvl="1" indent="-342900">
              <a:lnSpc>
                <a:spcPct val="120000"/>
              </a:lnSpc>
              <a:spcBef>
                <a:spcPts val="600"/>
              </a:spcBef>
              <a:buFont typeface="Arial" panose="020B0604020202020204" pitchFamily="34" charset="0"/>
              <a:buChar char="•"/>
            </a:pPr>
            <a:r>
              <a:rPr lang="en-US" sz="2400" dirty="0" smtClean="0"/>
              <a:t>Role of economic competition</a:t>
            </a:r>
          </a:p>
          <a:p>
            <a:pPr marL="800100" lvl="1" indent="-342900">
              <a:lnSpc>
                <a:spcPct val="120000"/>
              </a:lnSpc>
              <a:spcBef>
                <a:spcPts val="600"/>
              </a:spcBef>
              <a:buFont typeface="Arial" panose="020B0604020202020204" pitchFamily="34" charset="0"/>
              <a:buChar char="•"/>
            </a:pPr>
            <a:r>
              <a:rPr lang="en-US" sz="2400" dirty="0" smtClean="0"/>
              <a:t>EO 9066:</a:t>
            </a:r>
          </a:p>
          <a:p>
            <a:pPr lvl="1">
              <a:lnSpc>
                <a:spcPct val="120000"/>
              </a:lnSpc>
              <a:spcBef>
                <a:spcPts val="600"/>
              </a:spcBef>
            </a:pPr>
            <a:endParaRPr lang="en-US" sz="2400" dirty="0"/>
          </a:p>
          <a:p>
            <a:pPr marL="800100" lvl="1" indent="-342900">
              <a:lnSpc>
                <a:spcPct val="120000"/>
              </a:lnSpc>
              <a:spcBef>
                <a:spcPts val="600"/>
              </a:spcBef>
              <a:buFont typeface="Arial" panose="020B0604020202020204" pitchFamily="34" charset="0"/>
              <a:buChar char="•"/>
            </a:pPr>
            <a:r>
              <a:rPr lang="en-US" sz="2400" dirty="0" smtClean="0"/>
              <a:t> </a:t>
            </a:r>
            <a:r>
              <a:rPr lang="en-US" sz="2400" i="1" dirty="0" err="1" smtClean="0"/>
              <a:t>Korematsu</a:t>
            </a:r>
            <a:r>
              <a:rPr lang="en-US" sz="2400" i="1" dirty="0" smtClean="0"/>
              <a:t> v. United States</a:t>
            </a:r>
            <a:endParaRPr lang="en-US" sz="2400" dirty="0"/>
          </a:p>
          <a:p>
            <a:pPr marL="800100" lvl="1" indent="-342900">
              <a:lnSpc>
                <a:spcPct val="120000"/>
              </a:lnSpc>
              <a:spcBef>
                <a:spcPts val="600"/>
              </a:spcBef>
              <a:buFont typeface="Arial" panose="020B0604020202020204" pitchFamily="34" charset="0"/>
              <a:buChar char="•"/>
            </a:pPr>
            <a:endParaRPr lang="en-US" sz="2400" i="1" dirty="0" smtClean="0"/>
          </a:p>
          <a:p>
            <a:pPr marL="1257300" lvl="2" indent="-342900">
              <a:lnSpc>
                <a:spcPct val="120000"/>
              </a:lnSpc>
              <a:spcBef>
                <a:spcPts val="600"/>
              </a:spcBef>
              <a:buFont typeface="Arial" panose="020B0604020202020204" pitchFamily="34" charset="0"/>
              <a:buChar char="•"/>
            </a:pPr>
            <a:r>
              <a:rPr lang="en-US" sz="2400" dirty="0" smtClean="0"/>
              <a:t>Who won?</a:t>
            </a:r>
          </a:p>
          <a:p>
            <a:pPr marL="1257300" lvl="2" indent="-342900">
              <a:lnSpc>
                <a:spcPct val="120000"/>
              </a:lnSpc>
              <a:spcBef>
                <a:spcPts val="600"/>
              </a:spcBef>
              <a:buFont typeface="Arial" panose="020B0604020202020204" pitchFamily="34" charset="0"/>
              <a:buChar char="•"/>
            </a:pPr>
            <a:r>
              <a:rPr lang="en-US" sz="2400" dirty="0" smtClean="0"/>
              <a:t>Who </a:t>
            </a:r>
            <a:r>
              <a:rPr lang="en-US" sz="2400" i="1" dirty="0" smtClean="0"/>
              <a:t>really </a:t>
            </a:r>
            <a:r>
              <a:rPr lang="en-US" sz="2400" dirty="0" smtClean="0"/>
              <a:t>won?</a:t>
            </a:r>
          </a:p>
        </p:txBody>
      </p:sp>
      <p:pic>
        <p:nvPicPr>
          <p:cNvPr id="7170" name="Picture 2" descr="http://upload.wikimedia.org/wikipedia/commons/7/72/Zootsuit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r="59259"/>
          <a:stretch/>
        </p:blipFill>
        <p:spPr bwMode="auto">
          <a:xfrm>
            <a:off x="6131718" y="228600"/>
            <a:ext cx="12192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hswstatic.com/gif/japanese-internment-cam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228599"/>
            <a:ext cx="44069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aba-bay.com/uploads/aaba/Korematsu%20(yo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4251" y="3733800"/>
            <a:ext cx="2242793"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 With USSR partner: Based on your own identity and family history, how may your family have been impacted by World War II, in political, social, economic, or military terms?</a:t>
            </a:r>
          </a:p>
        </p:txBody>
      </p:sp>
    </p:spTree>
    <p:extLst>
      <p:ext uri="{BB962C8B-B14F-4D97-AF65-F5344CB8AC3E}">
        <p14:creationId xmlns:p14="http://schemas.microsoft.com/office/powerpoint/2010/main" val="316743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304800"/>
            <a:ext cx="11506200" cy="5838521"/>
          </a:xfrm>
          <a:prstGeom prst="rect">
            <a:avLst/>
          </a:prstGeom>
          <a:noFill/>
        </p:spPr>
        <p:txBody>
          <a:bodyPr wrap="square" rtlCol="0">
            <a:spAutoFit/>
          </a:bodyPr>
          <a:lstStyle/>
          <a:p>
            <a:pPr>
              <a:lnSpc>
                <a:spcPct val="120000"/>
              </a:lnSpc>
              <a:spcBef>
                <a:spcPts val="600"/>
              </a:spcBef>
            </a:pPr>
            <a:r>
              <a:rPr lang="en-US" sz="2400" b="1" dirty="0" smtClean="0"/>
              <a:t>Third objective, Industrial Strength and Industrial Prosperity: Analyze U.S. industrial strength and productivity and its impact on the outcome of the war and on American society.</a:t>
            </a:r>
          </a:p>
          <a:p>
            <a:pPr marL="342900" indent="-342900">
              <a:lnSpc>
                <a:spcPct val="150000"/>
              </a:lnSpc>
              <a:spcBef>
                <a:spcPts val="600"/>
              </a:spcBef>
              <a:buFont typeface="Arial" panose="020B0604020202020204" pitchFamily="34" charset="0"/>
              <a:buChar char="•"/>
            </a:pPr>
            <a:r>
              <a:rPr lang="en-US" sz="2400" dirty="0" smtClean="0"/>
              <a:t>Why did the U.S. excel at wartime production?</a:t>
            </a:r>
          </a:p>
          <a:p>
            <a:pPr>
              <a:lnSpc>
                <a:spcPct val="150000"/>
              </a:lnSpc>
              <a:spcBef>
                <a:spcPts val="600"/>
              </a:spcBef>
            </a:pPr>
            <a:r>
              <a:rPr lang="en-US" sz="2400" dirty="0" smtClean="0"/>
              <a:t>1.</a:t>
            </a:r>
          </a:p>
          <a:p>
            <a:pPr>
              <a:lnSpc>
                <a:spcPct val="150000"/>
              </a:lnSpc>
              <a:spcBef>
                <a:spcPts val="600"/>
              </a:spcBef>
            </a:pPr>
            <a:r>
              <a:rPr lang="en-US" sz="2400" dirty="0" smtClean="0"/>
              <a:t>2.</a:t>
            </a:r>
          </a:p>
          <a:p>
            <a:pPr>
              <a:lnSpc>
                <a:spcPct val="150000"/>
              </a:lnSpc>
              <a:spcBef>
                <a:spcPts val="600"/>
              </a:spcBef>
            </a:pPr>
            <a:r>
              <a:rPr lang="en-US" sz="2400" dirty="0" smtClean="0"/>
              <a:t>3.</a:t>
            </a:r>
          </a:p>
          <a:p>
            <a:pPr>
              <a:lnSpc>
                <a:spcPct val="150000"/>
              </a:lnSpc>
              <a:spcBef>
                <a:spcPts val="600"/>
              </a:spcBef>
            </a:pPr>
            <a:r>
              <a:rPr lang="en-US" sz="2400" dirty="0" smtClean="0"/>
              <a:t>4.</a:t>
            </a:r>
          </a:p>
          <a:p>
            <a:pPr marL="342900" indent="-342900">
              <a:lnSpc>
                <a:spcPct val="150000"/>
              </a:lnSpc>
              <a:spcBef>
                <a:spcPts val="600"/>
              </a:spcBef>
              <a:buFont typeface="Arial" panose="020B0604020202020204" pitchFamily="34" charset="0"/>
              <a:buChar char="•"/>
            </a:pPr>
            <a:r>
              <a:rPr lang="en-US" sz="2400" dirty="0" smtClean="0"/>
              <a:t>War Production Board</a:t>
            </a:r>
          </a:p>
          <a:p>
            <a:pPr marL="342900" indent="-342900">
              <a:lnSpc>
                <a:spcPct val="150000"/>
              </a:lnSpc>
              <a:spcBef>
                <a:spcPts val="600"/>
              </a:spcBef>
              <a:buFont typeface="Arial" panose="020B0604020202020204" pitchFamily="34" charset="0"/>
              <a:buChar char="•"/>
            </a:pPr>
            <a:r>
              <a:rPr lang="en-US" sz="2400" dirty="0" smtClean="0"/>
              <a:t>Liberty Ships</a:t>
            </a:r>
          </a:p>
        </p:txBody>
      </p:sp>
      <p:pic>
        <p:nvPicPr>
          <p:cNvPr id="8194" name="Picture 2" descr="http://upload.wikimedia.org/wikipedia/commons/0/08/Women_aluminum_shells_wwii.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33376" y="2743200"/>
            <a:ext cx="4752236" cy="386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1813" y="304800"/>
            <a:ext cx="8077200" cy="5549211"/>
          </a:xfrm>
          <a:prstGeom prst="rect">
            <a:avLst/>
          </a:prstGeom>
          <a:noFill/>
        </p:spPr>
        <p:txBody>
          <a:bodyPr wrap="square" rtlCol="0">
            <a:spAutoFit/>
          </a:bodyPr>
          <a:lstStyle/>
          <a:p>
            <a:pPr marL="342900" indent="-342900">
              <a:lnSpc>
                <a:spcPct val="120000"/>
              </a:lnSpc>
              <a:spcBef>
                <a:spcPts val="600"/>
              </a:spcBef>
              <a:buFont typeface="Arial" panose="020B0604020202020204" pitchFamily="34" charset="0"/>
              <a:buChar char="•"/>
            </a:pPr>
            <a:r>
              <a:rPr lang="en-US" sz="2400" dirty="0" smtClean="0"/>
              <a:t>Office of Price Administration</a:t>
            </a:r>
          </a:p>
          <a:p>
            <a:pPr marL="342900" indent="-342900">
              <a:lnSpc>
                <a:spcPct val="120000"/>
              </a:lnSpc>
              <a:spcBef>
                <a:spcPts val="600"/>
              </a:spcBef>
              <a:buFont typeface="Arial" panose="020B0604020202020204" pitchFamily="34" charset="0"/>
              <a:buChar char="•"/>
            </a:pPr>
            <a:r>
              <a:rPr lang="en-US" sz="2400" dirty="0" smtClean="0"/>
              <a:t>National War Labor Board</a:t>
            </a:r>
          </a:p>
          <a:p>
            <a:pPr marL="800100" lvl="1" indent="-342900">
              <a:lnSpc>
                <a:spcPct val="120000"/>
              </a:lnSpc>
              <a:spcBef>
                <a:spcPts val="600"/>
              </a:spcBef>
              <a:buFont typeface="Arial" panose="020B0604020202020204" pitchFamily="34" charset="0"/>
              <a:buChar char="•"/>
            </a:pPr>
            <a:r>
              <a:rPr lang="en-US" sz="2400" dirty="0" smtClean="0"/>
              <a:t>Little Steel Agreement</a:t>
            </a:r>
          </a:p>
          <a:p>
            <a:pPr marL="800100" lvl="1" indent="-342900">
              <a:lnSpc>
                <a:spcPct val="120000"/>
              </a:lnSpc>
              <a:spcBef>
                <a:spcPts val="600"/>
              </a:spcBef>
              <a:buFont typeface="Arial" panose="020B0604020202020204" pitchFamily="34" charset="0"/>
              <a:buChar char="•"/>
            </a:pPr>
            <a:r>
              <a:rPr lang="en-US" sz="2400" dirty="0" smtClean="0"/>
              <a:t>“no strike pledge”</a:t>
            </a:r>
            <a:endParaRPr lang="en-US" sz="2400" dirty="0"/>
          </a:p>
          <a:p>
            <a:pPr marL="342900" indent="-342900">
              <a:lnSpc>
                <a:spcPct val="120000"/>
              </a:lnSpc>
              <a:spcBef>
                <a:spcPts val="600"/>
              </a:spcBef>
              <a:buFont typeface="Arial" panose="020B0604020202020204" pitchFamily="34" charset="0"/>
              <a:buChar char="•"/>
            </a:pPr>
            <a:r>
              <a:rPr lang="en-US" sz="2400" dirty="0" smtClean="0"/>
              <a:t> Prosperity despite rationing</a:t>
            </a:r>
          </a:p>
          <a:p>
            <a:pPr marL="342900" indent="-342900">
              <a:lnSpc>
                <a:spcPct val="120000"/>
              </a:lnSpc>
              <a:spcBef>
                <a:spcPts val="600"/>
              </a:spcBef>
              <a:buFont typeface="Arial" panose="020B0604020202020204" pitchFamily="34" charset="0"/>
              <a:buChar char="•"/>
            </a:pPr>
            <a:r>
              <a:rPr lang="en-US" sz="2400" dirty="0" smtClean="0"/>
              <a:t>Why did America not pay more attention to the Holocaust?</a:t>
            </a:r>
          </a:p>
          <a:p>
            <a:pPr>
              <a:lnSpc>
                <a:spcPct val="150000"/>
              </a:lnSpc>
              <a:spcBef>
                <a:spcPts val="600"/>
              </a:spcBef>
            </a:pPr>
            <a:r>
              <a:rPr lang="en-US" sz="2400" dirty="0" smtClean="0"/>
              <a:t>1.</a:t>
            </a:r>
          </a:p>
          <a:p>
            <a:pPr>
              <a:lnSpc>
                <a:spcPct val="150000"/>
              </a:lnSpc>
              <a:spcBef>
                <a:spcPts val="600"/>
              </a:spcBef>
            </a:pPr>
            <a:r>
              <a:rPr lang="en-US" sz="2400" dirty="0" smtClean="0"/>
              <a:t>2.</a:t>
            </a:r>
          </a:p>
          <a:p>
            <a:pPr>
              <a:lnSpc>
                <a:spcPct val="150000"/>
              </a:lnSpc>
              <a:spcBef>
                <a:spcPts val="600"/>
              </a:spcBef>
            </a:pPr>
            <a:r>
              <a:rPr lang="en-US" sz="2400" dirty="0" smtClean="0"/>
              <a:t>3.</a:t>
            </a:r>
          </a:p>
          <a:p>
            <a:pPr marL="342900" indent="-342900">
              <a:lnSpc>
                <a:spcPct val="120000"/>
              </a:lnSpc>
              <a:spcBef>
                <a:spcPts val="600"/>
              </a:spcBef>
              <a:buFont typeface="Arial" panose="020B0604020202020204" pitchFamily="34" charset="0"/>
              <a:buChar char="•"/>
            </a:pPr>
            <a:r>
              <a:rPr lang="en-US" sz="2400" dirty="0" smtClean="0"/>
              <a:t>Paying for the war: 1942 Revenue Act alongside borrowing</a:t>
            </a:r>
          </a:p>
        </p:txBody>
      </p:sp>
      <p:pic>
        <p:nvPicPr>
          <p:cNvPr id="9218" name="Picture 2" descr="http://cdn.history.com/sites/2/2013/11/holocaust-work-will-set-you-free-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4813"/>
            <a:ext cx="3962400" cy="2277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ational war labor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34" y="0"/>
            <a:ext cx="3305731" cy="4476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1.kym-cdn.com/photos/images/newsfeed/000/863/783/c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212" y="-10160"/>
            <a:ext cx="2199782"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 With North Africa partner: How would you characterize average Americans’ contributions to the war effort?  Provide several examples to support your claim.</a:t>
            </a:r>
            <a:endParaRPr lang="en-US" sz="2400" dirty="0">
              <a:solidFill>
                <a:schemeClr val="tx1"/>
              </a:solidFill>
            </a:endParaRPr>
          </a:p>
        </p:txBody>
      </p:sp>
    </p:spTree>
    <p:extLst>
      <p:ext uri="{BB962C8B-B14F-4D97-AF65-F5344CB8AC3E}">
        <p14:creationId xmlns:p14="http://schemas.microsoft.com/office/powerpoint/2010/main" val="295974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304800"/>
            <a:ext cx="11506200" cy="6180153"/>
          </a:xfrm>
          <a:prstGeom prst="rect">
            <a:avLst/>
          </a:prstGeom>
          <a:noFill/>
        </p:spPr>
        <p:txBody>
          <a:bodyPr wrap="square" rtlCol="0">
            <a:spAutoFit/>
          </a:bodyPr>
          <a:lstStyle/>
          <a:p>
            <a:pPr>
              <a:lnSpc>
                <a:spcPct val="120000"/>
              </a:lnSpc>
              <a:spcBef>
                <a:spcPts val="600"/>
              </a:spcBef>
            </a:pPr>
            <a:r>
              <a:rPr lang="en-US" sz="2400" b="1" dirty="0" smtClean="0"/>
              <a:t>Fourth objective, Winning a World War—North Africa, Europe, Asia, the Pacific, 1943-1945: Explain the course of the war leading to victory in Europe and then the Pacific.</a:t>
            </a:r>
          </a:p>
          <a:p>
            <a:pPr marL="342900" indent="-342900">
              <a:lnSpc>
                <a:spcPct val="120000"/>
              </a:lnSpc>
              <a:spcBef>
                <a:spcPts val="600"/>
              </a:spcBef>
              <a:buFont typeface="Arial" panose="020B0604020202020204" pitchFamily="34" charset="0"/>
              <a:buChar char="•"/>
            </a:pPr>
            <a:r>
              <a:rPr lang="en-US" sz="2400" dirty="0" smtClean="0"/>
              <a:t>Russia pressured Allies to fight harder in Europe</a:t>
            </a:r>
          </a:p>
          <a:p>
            <a:pPr marL="342900" indent="-342900">
              <a:lnSpc>
                <a:spcPct val="120000"/>
              </a:lnSpc>
              <a:spcBef>
                <a:spcPts val="600"/>
              </a:spcBef>
              <a:buFont typeface="Arial" panose="020B0604020202020204" pitchFamily="34" charset="0"/>
              <a:buChar char="•"/>
            </a:pPr>
            <a:r>
              <a:rPr lang="en-US" sz="2400" dirty="0" smtClean="0"/>
              <a:t>Casablanca Conference in January 1943--three agreements:</a:t>
            </a:r>
          </a:p>
          <a:p>
            <a:pPr>
              <a:lnSpc>
                <a:spcPct val="120000"/>
              </a:lnSpc>
              <a:spcBef>
                <a:spcPts val="600"/>
              </a:spcBef>
            </a:pPr>
            <a:r>
              <a:rPr lang="en-US" sz="2400" dirty="0" smtClean="0"/>
              <a:t>1.</a:t>
            </a:r>
          </a:p>
          <a:p>
            <a:pPr>
              <a:lnSpc>
                <a:spcPct val="120000"/>
              </a:lnSpc>
              <a:spcBef>
                <a:spcPts val="600"/>
              </a:spcBef>
            </a:pPr>
            <a:r>
              <a:rPr lang="en-US" sz="2400" dirty="0" smtClean="0"/>
              <a:t>2.</a:t>
            </a:r>
          </a:p>
          <a:p>
            <a:pPr>
              <a:lnSpc>
                <a:spcPct val="120000"/>
              </a:lnSpc>
              <a:spcBef>
                <a:spcPts val="600"/>
              </a:spcBef>
            </a:pPr>
            <a:r>
              <a:rPr lang="en-US" sz="2400" dirty="0" smtClean="0"/>
              <a:t>3.</a:t>
            </a:r>
          </a:p>
          <a:p>
            <a:pPr marL="342900" indent="-342900">
              <a:lnSpc>
                <a:spcPct val="120000"/>
              </a:lnSpc>
              <a:spcBef>
                <a:spcPts val="600"/>
              </a:spcBef>
              <a:buFont typeface="Arial" panose="020B0604020202020204" pitchFamily="34" charset="0"/>
              <a:buChar char="•"/>
            </a:pPr>
            <a:r>
              <a:rPr lang="en-US" sz="2400" dirty="0" smtClean="0"/>
              <a:t>Also, only accepting unconditional surrender would suffice</a:t>
            </a:r>
          </a:p>
          <a:p>
            <a:pPr marL="342900" indent="-342900">
              <a:lnSpc>
                <a:spcPct val="120000"/>
              </a:lnSpc>
              <a:spcBef>
                <a:spcPts val="600"/>
              </a:spcBef>
              <a:buFont typeface="Arial" panose="020B0604020202020204" pitchFamily="34" charset="0"/>
              <a:buChar char="•"/>
            </a:pPr>
            <a:r>
              <a:rPr lang="en-US" sz="2400" dirty="0" smtClean="0"/>
              <a:t>Siege of Stalingrad</a:t>
            </a:r>
          </a:p>
          <a:p>
            <a:pPr marL="342900" indent="-342900">
              <a:lnSpc>
                <a:spcPct val="120000"/>
              </a:lnSpc>
              <a:spcBef>
                <a:spcPts val="600"/>
              </a:spcBef>
              <a:buFont typeface="Arial" panose="020B0604020202020204" pitchFamily="34" charset="0"/>
              <a:buChar char="•"/>
            </a:pPr>
            <a:r>
              <a:rPr lang="en-US" sz="2400" dirty="0" smtClean="0"/>
              <a:t>“Fortress Europe”</a:t>
            </a:r>
          </a:p>
          <a:p>
            <a:pPr marL="800100" lvl="1" indent="-342900">
              <a:lnSpc>
                <a:spcPct val="120000"/>
              </a:lnSpc>
              <a:spcBef>
                <a:spcPts val="600"/>
              </a:spcBef>
              <a:buFont typeface="Arial" panose="020B0604020202020204" pitchFamily="34" charset="0"/>
              <a:buChar char="•"/>
            </a:pPr>
            <a:r>
              <a:rPr lang="en-US" sz="2400" dirty="0" smtClean="0"/>
              <a:t>Attack through Italy in June 1944</a:t>
            </a:r>
          </a:p>
          <a:p>
            <a:pPr marL="342900" indent="-342900">
              <a:lnSpc>
                <a:spcPct val="120000"/>
              </a:lnSpc>
              <a:spcBef>
                <a:spcPts val="600"/>
              </a:spcBef>
              <a:buFont typeface="Arial" panose="020B0604020202020204" pitchFamily="34" charset="0"/>
              <a:buChar char="•"/>
            </a:pPr>
            <a:endParaRPr lang="en-US" sz="2400" dirty="0" smtClean="0"/>
          </a:p>
        </p:txBody>
      </p:sp>
      <p:pic>
        <p:nvPicPr>
          <p:cNvPr id="10242" name="Picture 2" descr="http://upload.wikimedia.org/wikipedia/commons/4/4b/Bundesarchiv_Bild_183-B22478,_Stalingrad,_Luftwaffen-Soldaten_in_Ruin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0598" y="1229898"/>
            <a:ext cx="3308665" cy="22154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c/c2/Invasionofitaly1943.jpg/220px-Invasionofitaly19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198" y="3581400"/>
            <a:ext cx="2685414" cy="322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6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rrl.org/images/view/News/D-Day%20imag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662355"/>
            <a:ext cx="12188825" cy="9139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012" y="228600"/>
            <a:ext cx="11809413" cy="7066550"/>
          </a:xfrm>
          <a:prstGeom prst="rect">
            <a:avLst/>
          </a:prstGeom>
          <a:noFill/>
        </p:spPr>
        <p:txBody>
          <a:bodyPr wrap="square" rtlCol="0">
            <a:spAutoFit/>
          </a:bodyPr>
          <a:lstStyle/>
          <a:p>
            <a:pPr marL="800100" lvl="1" indent="-342900">
              <a:lnSpc>
                <a:spcPct val="120000"/>
              </a:lnSpc>
              <a:spcBef>
                <a:spcPts val="600"/>
              </a:spcBef>
              <a:buFont typeface="Arial" panose="020B0604020202020204" pitchFamily="34" charset="0"/>
              <a:buChar char="•"/>
            </a:pPr>
            <a:r>
              <a:rPr lang="en-US" sz="2400" dirty="0" smtClean="0"/>
              <a:t>Relentless air assault on Germany</a:t>
            </a:r>
          </a:p>
          <a:p>
            <a:pPr marL="800100" lvl="1" indent="-342900">
              <a:lnSpc>
                <a:spcPct val="120000"/>
              </a:lnSpc>
              <a:spcBef>
                <a:spcPts val="600"/>
              </a:spcBef>
              <a:buFont typeface="Arial" panose="020B0604020202020204" pitchFamily="34" charset="0"/>
              <a:buChar char="•"/>
            </a:pPr>
            <a:r>
              <a:rPr lang="en-US" sz="2400" dirty="0" smtClean="0"/>
              <a:t>“Terror bombing”</a:t>
            </a:r>
            <a:endParaRPr lang="en-US" sz="2400" dirty="0"/>
          </a:p>
          <a:p>
            <a:pPr marL="800100" lvl="1" indent="-342900">
              <a:lnSpc>
                <a:spcPct val="120000"/>
              </a:lnSpc>
              <a:spcBef>
                <a:spcPts val="600"/>
              </a:spcBef>
              <a:buFont typeface="Arial" panose="020B0604020202020204" pitchFamily="34" charset="0"/>
              <a:buChar char="•"/>
            </a:pPr>
            <a:r>
              <a:rPr lang="en-US" sz="2400" dirty="0" smtClean="0"/>
              <a:t>Staggering losses</a:t>
            </a:r>
          </a:p>
          <a:p>
            <a:pPr marL="342900" indent="-342900">
              <a:lnSpc>
                <a:spcPct val="120000"/>
              </a:lnSpc>
              <a:spcBef>
                <a:spcPts val="600"/>
              </a:spcBef>
              <a:buFont typeface="Arial" panose="020B0604020202020204" pitchFamily="34" charset="0"/>
              <a:buChar char="•"/>
            </a:pPr>
            <a:r>
              <a:rPr lang="en-US" sz="2400" dirty="0" smtClean="0"/>
              <a:t>Tehran Conference in Nov. 1943: Stalin, Churchill, and FDR</a:t>
            </a:r>
            <a:br>
              <a:rPr lang="en-US" sz="2400" dirty="0" smtClean="0"/>
            </a:br>
            <a:endParaRPr lang="en-US" sz="2400" dirty="0" smtClean="0"/>
          </a:p>
          <a:p>
            <a:pPr marL="342900" indent="-342900">
              <a:lnSpc>
                <a:spcPct val="120000"/>
              </a:lnSpc>
              <a:spcBef>
                <a:spcPts val="600"/>
              </a:spcBef>
              <a:buFont typeface="Arial" panose="020B0604020202020204" pitchFamily="34" charset="0"/>
              <a:buChar char="•"/>
            </a:pPr>
            <a:r>
              <a:rPr lang="en-US" sz="2400" dirty="0" smtClean="0"/>
              <a:t>Operation Overlord and General Eisenhower (European Theater</a:t>
            </a:r>
            <a:r>
              <a:rPr lang="en-US" sz="2400" dirty="0"/>
              <a:t>): </a:t>
            </a:r>
            <a:r>
              <a:rPr lang="en-US" sz="2400" dirty="0" smtClean="0"/>
              <a:t>D-Day</a:t>
            </a:r>
            <a:br>
              <a:rPr lang="en-US" sz="2400" dirty="0" smtClean="0"/>
            </a:br>
            <a:r>
              <a:rPr lang="en-US" sz="2400" dirty="0">
                <a:hlinkClick r:id="rId3"/>
              </a:rPr>
              <a:t>https://</a:t>
            </a:r>
            <a:r>
              <a:rPr lang="en-US" sz="2400" dirty="0" smtClean="0">
                <a:hlinkClick r:id="rId3"/>
              </a:rPr>
              <a:t>www.youtube.com/watch?v=ycClInnEO1U&amp;feature=youtu.be</a:t>
            </a:r>
            <a:r>
              <a:rPr lang="en-US" sz="2400" dirty="0" smtClean="0"/>
              <a:t> </a:t>
            </a:r>
            <a:br>
              <a:rPr lang="en-US" sz="2400" dirty="0" smtClean="0"/>
            </a:br>
            <a:endParaRPr lang="en-US" sz="2400" dirty="0" smtClean="0"/>
          </a:p>
          <a:p>
            <a:pPr marL="342900" indent="-342900">
              <a:lnSpc>
                <a:spcPct val="120000"/>
              </a:lnSpc>
              <a:spcBef>
                <a:spcPts val="600"/>
              </a:spcBef>
              <a:buFont typeface="Arial" panose="020B0604020202020204" pitchFamily="34" charset="0"/>
              <a:buChar char="•"/>
            </a:pPr>
            <a:r>
              <a:rPr lang="en-US" sz="2400" dirty="0" smtClean="0"/>
              <a:t>Final German defeat: Battle of the Bulge in December 1944</a:t>
            </a:r>
          </a:p>
          <a:p>
            <a:pPr marL="342900" indent="-342900">
              <a:lnSpc>
                <a:spcPct val="120000"/>
              </a:lnSpc>
              <a:spcBef>
                <a:spcPts val="600"/>
              </a:spcBef>
              <a:buFont typeface="Arial" panose="020B0604020202020204" pitchFamily="34" charset="0"/>
              <a:buChar char="•"/>
            </a:pPr>
            <a:endParaRPr lang="en-US" sz="2400" dirty="0"/>
          </a:p>
          <a:p>
            <a:pPr marL="342900" indent="-342900">
              <a:lnSpc>
                <a:spcPct val="120000"/>
              </a:lnSpc>
              <a:spcBef>
                <a:spcPts val="600"/>
              </a:spcBef>
              <a:buFont typeface="Arial" panose="020B0604020202020204" pitchFamily="34" charset="0"/>
              <a:buChar char="•"/>
            </a:pPr>
            <a:endParaRPr lang="en-US" sz="2400" dirty="0" smtClean="0"/>
          </a:p>
          <a:p>
            <a:pPr marL="342900" indent="-342900">
              <a:lnSpc>
                <a:spcPct val="120000"/>
              </a:lnSpc>
              <a:spcBef>
                <a:spcPts val="600"/>
              </a:spcBef>
              <a:buFont typeface="Arial" panose="020B0604020202020204" pitchFamily="34" charset="0"/>
              <a:buChar char="•"/>
            </a:pPr>
            <a:r>
              <a:rPr lang="en-US" sz="2400" dirty="0" smtClean="0"/>
              <a:t>Full horrors of Holocaust slowly realized</a:t>
            </a:r>
          </a:p>
          <a:p>
            <a:pPr marL="342900" indent="-342900">
              <a:lnSpc>
                <a:spcPct val="120000"/>
              </a:lnSpc>
              <a:spcBef>
                <a:spcPts val="600"/>
              </a:spcBef>
              <a:buFont typeface="Arial" panose="020B0604020202020204" pitchFamily="34" charset="0"/>
              <a:buChar char="•"/>
            </a:pPr>
            <a:r>
              <a:rPr lang="en-US" sz="2400" dirty="0" smtClean="0"/>
              <a:t>April 30, Hitler’s suicide; May, ceasefire effectively ended war</a:t>
            </a:r>
          </a:p>
          <a:p>
            <a:pPr marL="342900" indent="-342900">
              <a:lnSpc>
                <a:spcPct val="120000"/>
              </a:lnSpc>
              <a:spcBef>
                <a:spcPts val="600"/>
              </a:spcBef>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0652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themattrix.com/wp-content/uploads/2014/04/atomicbomb.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381000"/>
            <a:ext cx="12188825" cy="9155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812" y="0"/>
            <a:ext cx="11809413" cy="6777240"/>
          </a:xfrm>
          <a:prstGeom prst="rect">
            <a:avLst/>
          </a:prstGeom>
          <a:noFill/>
        </p:spPr>
        <p:txBody>
          <a:bodyPr wrap="square" rtlCol="0">
            <a:spAutoFit/>
          </a:bodyPr>
          <a:lstStyle/>
          <a:p>
            <a:pPr marL="342900" indent="-342900">
              <a:lnSpc>
                <a:spcPct val="120000"/>
              </a:lnSpc>
              <a:spcBef>
                <a:spcPts val="600"/>
              </a:spcBef>
              <a:buFont typeface="Arial" panose="020B0604020202020204" pitchFamily="34" charset="0"/>
              <a:buChar char="•"/>
            </a:pPr>
            <a:r>
              <a:rPr lang="en-US" sz="2400" dirty="0" smtClean="0"/>
              <a:t>FDR died in April 1945, before the Germans surrendered</a:t>
            </a:r>
          </a:p>
          <a:p>
            <a:pPr marL="800100" lvl="1" indent="-342900">
              <a:lnSpc>
                <a:spcPct val="120000"/>
              </a:lnSpc>
              <a:spcBef>
                <a:spcPts val="600"/>
              </a:spcBef>
              <a:buFont typeface="Arial" panose="020B0604020202020204" pitchFamily="34" charset="0"/>
              <a:buChar char="•"/>
            </a:pPr>
            <a:r>
              <a:rPr lang="en-US" sz="2400" dirty="0" smtClean="0"/>
              <a:t>Had beaten Dewey in 1944</a:t>
            </a:r>
          </a:p>
          <a:p>
            <a:pPr marL="342900" indent="-342900">
              <a:lnSpc>
                <a:spcPct val="120000"/>
              </a:lnSpc>
              <a:spcBef>
                <a:spcPts val="600"/>
              </a:spcBef>
              <a:buFont typeface="Arial" panose="020B0604020202020204" pitchFamily="34" charset="0"/>
              <a:buChar char="•"/>
            </a:pPr>
            <a:r>
              <a:rPr lang="en-US" sz="2400" dirty="0" smtClean="0"/>
              <a:t>Truman assumed Presidency (beat Henry Wallace for the ticket)</a:t>
            </a:r>
          </a:p>
          <a:p>
            <a:pPr marL="342900" indent="-342900">
              <a:lnSpc>
                <a:spcPct val="120000"/>
              </a:lnSpc>
              <a:spcBef>
                <a:spcPts val="600"/>
              </a:spcBef>
              <a:buFont typeface="Arial" panose="020B0604020202020204" pitchFamily="34" charset="0"/>
              <a:buChar char="•"/>
            </a:pPr>
            <a:r>
              <a:rPr lang="en-US" sz="2400" dirty="0" smtClean="0"/>
              <a:t>Attention back to the Pacific Theater</a:t>
            </a:r>
            <a:r>
              <a:rPr lang="en-US" sz="2400" dirty="0"/>
              <a:t>… </a:t>
            </a:r>
            <a:r>
              <a:rPr lang="en-US" sz="2400" dirty="0">
                <a:hlinkClick r:id="rId4"/>
              </a:rPr>
              <a:t>https://</a:t>
            </a:r>
            <a:r>
              <a:rPr lang="en-US" sz="2400" dirty="0" smtClean="0">
                <a:hlinkClick r:id="rId4"/>
              </a:rPr>
              <a:t>www.youtube.com/watch?v=1qe2Y9XN-2o</a:t>
            </a:r>
            <a:r>
              <a:rPr lang="en-US" sz="2400" dirty="0" smtClean="0"/>
              <a:t> </a:t>
            </a:r>
          </a:p>
          <a:p>
            <a:pPr marL="800100" lvl="1" indent="-342900">
              <a:lnSpc>
                <a:spcPct val="120000"/>
              </a:lnSpc>
              <a:spcBef>
                <a:spcPts val="600"/>
              </a:spcBef>
              <a:buFont typeface="Arial" panose="020B0604020202020204" pitchFamily="34" charset="0"/>
              <a:buChar char="•"/>
            </a:pPr>
            <a:r>
              <a:rPr lang="en-US" sz="2400" dirty="0" smtClean="0"/>
              <a:t>Navajo </a:t>
            </a:r>
            <a:r>
              <a:rPr lang="en-US" sz="2400" dirty="0"/>
              <a:t>code talkers: </a:t>
            </a:r>
            <a:r>
              <a:rPr lang="en-US" sz="1600" dirty="0">
                <a:hlinkClick r:id="rId5"/>
              </a:rPr>
              <a:t>https://</a:t>
            </a:r>
            <a:r>
              <a:rPr lang="en-US" sz="1600" dirty="0" smtClean="0">
                <a:hlinkClick r:id="rId5"/>
              </a:rPr>
              <a:t>www.youtube.com/watch?v=omMLFKHKyRQ</a:t>
            </a:r>
            <a:r>
              <a:rPr lang="en-US" sz="1600" dirty="0" smtClean="0"/>
              <a:t> BUT YOUR BOOK LEAVES SO MUCH OUT.</a:t>
            </a:r>
          </a:p>
          <a:p>
            <a:pPr marL="800100" lvl="1" indent="-342900">
              <a:lnSpc>
                <a:spcPct val="120000"/>
              </a:lnSpc>
              <a:spcBef>
                <a:spcPts val="600"/>
              </a:spcBef>
              <a:buFont typeface="Arial" panose="020B0604020202020204" pitchFamily="34" charset="0"/>
              <a:buChar char="•"/>
            </a:pPr>
            <a:r>
              <a:rPr lang="en-US" sz="2400" dirty="0" smtClean="0"/>
              <a:t>Most brutal and intense fighting</a:t>
            </a:r>
          </a:p>
          <a:p>
            <a:pPr marL="800100" lvl="1" indent="-342900">
              <a:lnSpc>
                <a:spcPct val="120000"/>
              </a:lnSpc>
              <a:spcBef>
                <a:spcPts val="600"/>
              </a:spcBef>
              <a:buFont typeface="Arial" panose="020B0604020202020204" pitchFamily="34" charset="0"/>
              <a:buChar char="•"/>
            </a:pPr>
            <a:r>
              <a:rPr lang="en-US" sz="2400" dirty="0" smtClean="0"/>
              <a:t>Island hopping</a:t>
            </a:r>
          </a:p>
          <a:p>
            <a:pPr marL="1257300" lvl="2" indent="-342900">
              <a:lnSpc>
                <a:spcPct val="120000"/>
              </a:lnSpc>
              <a:spcBef>
                <a:spcPts val="600"/>
              </a:spcBef>
              <a:buFont typeface="Arial" panose="020B0604020202020204" pitchFamily="34" charset="0"/>
              <a:buChar char="•"/>
            </a:pPr>
            <a:r>
              <a:rPr lang="en-US" sz="2400" dirty="0" smtClean="0"/>
              <a:t>Battle of Leyte Gulf</a:t>
            </a:r>
          </a:p>
          <a:p>
            <a:pPr marL="1257300" lvl="2" indent="-342900">
              <a:lnSpc>
                <a:spcPct val="120000"/>
              </a:lnSpc>
              <a:spcBef>
                <a:spcPts val="600"/>
              </a:spcBef>
              <a:buFont typeface="Arial" panose="020B0604020202020204" pitchFamily="34" charset="0"/>
              <a:buChar char="•"/>
            </a:pPr>
            <a:r>
              <a:rPr lang="en-US" sz="2400" dirty="0" smtClean="0"/>
              <a:t>Iwo Jima in Feb. and March </a:t>
            </a:r>
            <a:r>
              <a:rPr lang="en-US" sz="2400" dirty="0"/>
              <a:t>of 1945 </a:t>
            </a:r>
            <a:r>
              <a:rPr lang="en-US" sz="1200" dirty="0">
                <a:hlinkClick r:id="rId6"/>
              </a:rPr>
              <a:t>https://</a:t>
            </a:r>
            <a:r>
              <a:rPr lang="en-US" sz="1200" dirty="0" smtClean="0">
                <a:hlinkClick r:id="rId6"/>
              </a:rPr>
              <a:t>www.youtube.com/watch?v=8rfsRNeiing</a:t>
            </a:r>
            <a:r>
              <a:rPr lang="en-US" sz="1200" dirty="0" smtClean="0"/>
              <a:t> </a:t>
            </a:r>
          </a:p>
          <a:p>
            <a:pPr marL="800100" lvl="1" indent="-342900">
              <a:lnSpc>
                <a:spcPct val="120000"/>
              </a:lnSpc>
              <a:spcBef>
                <a:spcPts val="600"/>
              </a:spcBef>
              <a:buFont typeface="Arial" panose="020B0604020202020204" pitchFamily="34" charset="0"/>
              <a:buChar char="•"/>
            </a:pPr>
            <a:r>
              <a:rPr lang="en-US" sz="2400" dirty="0" smtClean="0"/>
              <a:t>Manhattan Project began in 1942</a:t>
            </a:r>
          </a:p>
          <a:p>
            <a:pPr marL="1257300" lvl="2" indent="-342900">
              <a:lnSpc>
                <a:spcPct val="120000"/>
              </a:lnSpc>
              <a:spcBef>
                <a:spcPts val="600"/>
              </a:spcBef>
              <a:buFont typeface="Arial" panose="020B0604020202020204" pitchFamily="34" charset="0"/>
              <a:buChar char="•"/>
            </a:pPr>
            <a:r>
              <a:rPr lang="en-US" sz="2400" dirty="0" smtClean="0"/>
              <a:t>Hiroshima and Nagasaki: August 1945</a:t>
            </a:r>
          </a:p>
          <a:p>
            <a:pPr marL="1257300" lvl="2" indent="-342900">
              <a:lnSpc>
                <a:spcPct val="120000"/>
              </a:lnSpc>
              <a:spcBef>
                <a:spcPts val="600"/>
              </a:spcBef>
              <a:buFont typeface="Arial" panose="020B0604020202020204" pitchFamily="34" charset="0"/>
              <a:buChar char="•"/>
            </a:pPr>
            <a:r>
              <a:rPr lang="en-US" sz="2400" dirty="0" smtClean="0"/>
              <a:t>John Hersey</a:t>
            </a:r>
          </a:p>
          <a:p>
            <a:pPr marL="800100" lvl="1" indent="-342900">
              <a:lnSpc>
                <a:spcPct val="120000"/>
              </a:lnSpc>
              <a:spcBef>
                <a:spcPts val="600"/>
              </a:spcBef>
              <a:buFont typeface="Arial" panose="020B0604020202020204" pitchFamily="34" charset="0"/>
              <a:buChar char="•"/>
            </a:pPr>
            <a:r>
              <a:rPr lang="en-US" sz="2400" dirty="0" smtClean="0"/>
              <a:t>Japan surrendered on September 2, officially ending the war</a:t>
            </a:r>
            <a:endParaRPr lang="en-US" sz="2400" dirty="0"/>
          </a:p>
        </p:txBody>
      </p:sp>
      <p:pic>
        <p:nvPicPr>
          <p:cNvPr id="1028" name="Picture 4" descr="http://www.iwojima.com/bond/lflage.gif"/>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988424" y="3124200"/>
            <a:ext cx="3122613" cy="384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 You will work with your Pacific Theater partner on a documents-based lesson over the Atomic Bomb on block day this week.</a:t>
            </a:r>
            <a:endParaRPr lang="en-US" sz="2400" dirty="0">
              <a:solidFill>
                <a:schemeClr val="tx1"/>
              </a:solidFill>
            </a:endParaRPr>
          </a:p>
        </p:txBody>
      </p:sp>
    </p:spTree>
    <p:extLst>
      <p:ext uri="{BB962C8B-B14F-4D97-AF65-F5344CB8AC3E}">
        <p14:creationId xmlns:p14="http://schemas.microsoft.com/office/powerpoint/2010/main" val="240299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dirty="0" smtClean="0"/>
              <a:t>LIVING IN A WORLD AT WAR</a:t>
            </a:r>
          </a:p>
        </p:txBody>
      </p:sp>
      <p:sp>
        <p:nvSpPr>
          <p:cNvPr id="2" name="Title 1"/>
          <p:cNvSpPr>
            <a:spLocks noGrp="1"/>
          </p:cNvSpPr>
          <p:nvPr>
            <p:ph type="ctrTitle"/>
          </p:nvPr>
        </p:nvSpPr>
        <p:spPr/>
        <p:txBody>
          <a:bodyPr/>
          <a:lstStyle/>
          <a:p>
            <a:r>
              <a:rPr lang="en-US" sz="7000" dirty="0" smtClean="0"/>
              <a:t>Chapter 24</a:t>
            </a:r>
            <a:endParaRPr lang="en-US" dirty="0"/>
          </a:p>
        </p:txBody>
      </p:sp>
    </p:spTree>
    <p:extLst>
      <p:ext uri="{BB962C8B-B14F-4D97-AF65-F5344CB8AC3E}">
        <p14:creationId xmlns:p14="http://schemas.microsoft.com/office/powerpoint/2010/main" val="1813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Return to your initial USA group and review your answer to the question.  What can you add to your answer to reflect greater commitment to historical accuracy after lecture?</a:t>
            </a:r>
          </a:p>
          <a:p>
            <a:pPr algn="ctr"/>
            <a:endParaRPr lang="en-US" sz="2400" dirty="0">
              <a:solidFill>
                <a:schemeClr val="tx1"/>
              </a:solidFill>
            </a:endParaRPr>
          </a:p>
          <a:p>
            <a:pPr algn="ctr"/>
            <a:r>
              <a:rPr lang="en-US" sz="2400" dirty="0" smtClean="0">
                <a:solidFill>
                  <a:schemeClr val="tx1"/>
                </a:solidFill>
              </a:rPr>
              <a:t>Please use a different writing instrument to make your revisions/additions obvious.</a:t>
            </a:r>
            <a:endParaRPr lang="en-US" sz="2400" dirty="0">
              <a:solidFill>
                <a:schemeClr val="tx1"/>
              </a:solidFill>
            </a:endParaRPr>
          </a:p>
        </p:txBody>
      </p:sp>
    </p:spTree>
    <p:extLst>
      <p:ext uri="{BB962C8B-B14F-4D97-AF65-F5344CB8AC3E}">
        <p14:creationId xmlns:p14="http://schemas.microsoft.com/office/powerpoint/2010/main" val="31118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ap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7474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4212" y="2436628"/>
            <a:ext cx="25146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USA:</a:t>
            </a:r>
            <a:endParaRPr lang="en-US" sz="2400" dirty="0">
              <a:solidFill>
                <a:schemeClr val="tx1"/>
              </a:solidFill>
            </a:endParaRPr>
          </a:p>
        </p:txBody>
      </p:sp>
      <p:sp>
        <p:nvSpPr>
          <p:cNvPr id="11" name="Rectangle 10"/>
          <p:cNvSpPr/>
          <p:nvPr/>
        </p:nvSpPr>
        <p:spPr>
          <a:xfrm>
            <a:off x="9371012" y="2667000"/>
            <a:ext cx="2817812"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Pac. Theater:</a:t>
            </a:r>
            <a:endParaRPr lang="en-US" sz="2400" dirty="0">
              <a:solidFill>
                <a:schemeClr val="tx1"/>
              </a:solidFill>
            </a:endParaRPr>
          </a:p>
        </p:txBody>
      </p:sp>
      <p:sp>
        <p:nvSpPr>
          <p:cNvPr id="12" name="Rectangle 11"/>
          <p:cNvSpPr/>
          <p:nvPr/>
        </p:nvSpPr>
        <p:spPr>
          <a:xfrm>
            <a:off x="4722812" y="914400"/>
            <a:ext cx="33528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Fortress Euro.:</a:t>
            </a:r>
            <a:endParaRPr lang="en-US" sz="2400" dirty="0">
              <a:solidFill>
                <a:schemeClr val="tx1"/>
              </a:solidFill>
            </a:endParaRPr>
          </a:p>
        </p:txBody>
      </p:sp>
      <p:sp>
        <p:nvSpPr>
          <p:cNvPr id="13" name="Rectangle 12"/>
          <p:cNvSpPr/>
          <p:nvPr/>
        </p:nvSpPr>
        <p:spPr>
          <a:xfrm>
            <a:off x="8380412" y="1143000"/>
            <a:ext cx="25146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USSR:</a:t>
            </a:r>
            <a:endParaRPr lang="en-US" sz="2400" dirty="0">
              <a:solidFill>
                <a:schemeClr val="tx1"/>
              </a:solidFill>
            </a:endParaRPr>
          </a:p>
        </p:txBody>
      </p:sp>
      <p:sp>
        <p:nvSpPr>
          <p:cNvPr id="14" name="Rectangle 13"/>
          <p:cNvSpPr/>
          <p:nvPr/>
        </p:nvSpPr>
        <p:spPr>
          <a:xfrm>
            <a:off x="5256212" y="2286000"/>
            <a:ext cx="25146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N. Africa:</a:t>
            </a:r>
            <a:endParaRPr lang="en-US" sz="2400" dirty="0">
              <a:solidFill>
                <a:schemeClr val="tx1"/>
              </a:solidFill>
            </a:endParaRPr>
          </a:p>
        </p:txBody>
      </p:sp>
      <p:sp>
        <p:nvSpPr>
          <p:cNvPr id="15" name="Rectangle 14"/>
          <p:cNvSpPr/>
          <p:nvPr/>
        </p:nvSpPr>
        <p:spPr>
          <a:xfrm>
            <a:off x="684212" y="1828800"/>
            <a:ext cx="25146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USA:</a:t>
            </a:r>
            <a:endParaRPr lang="en-US" sz="2400" dirty="0">
              <a:solidFill>
                <a:schemeClr val="tx1"/>
              </a:solidFill>
            </a:endParaRPr>
          </a:p>
        </p:txBody>
      </p:sp>
      <p:sp>
        <p:nvSpPr>
          <p:cNvPr id="16" name="Rectangle 15"/>
          <p:cNvSpPr/>
          <p:nvPr/>
        </p:nvSpPr>
        <p:spPr>
          <a:xfrm>
            <a:off x="670219" y="3024963"/>
            <a:ext cx="2514600" cy="4572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smtClean="0">
                <a:solidFill>
                  <a:schemeClr val="tx1"/>
                </a:solidFill>
              </a:rPr>
              <a:t>USA:</a:t>
            </a:r>
            <a:endParaRPr lang="en-US" sz="2400" dirty="0">
              <a:solidFill>
                <a:schemeClr val="tx1"/>
              </a:solidFill>
            </a:endParaRPr>
          </a:p>
        </p:txBody>
      </p:sp>
    </p:spTree>
    <p:extLst>
      <p:ext uri="{BB962C8B-B14F-4D97-AF65-F5344CB8AC3E}">
        <p14:creationId xmlns:p14="http://schemas.microsoft.com/office/powerpoint/2010/main" val="31237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With USA partners: Why was WWII significant to America and the world</a:t>
            </a:r>
            <a:r>
              <a:rPr lang="en-US" sz="2400" dirty="0" smtClean="0">
                <a:solidFill>
                  <a:schemeClr val="tx1"/>
                </a:solidFill>
              </a:rPr>
              <a:t>? (Write an answer in this box.)</a:t>
            </a:r>
            <a:endParaRPr lang="en-US" sz="2400" dirty="0">
              <a:solidFill>
                <a:schemeClr val="tx1"/>
              </a:solidFill>
            </a:endParaRPr>
          </a:p>
        </p:txBody>
      </p:sp>
    </p:spTree>
    <p:extLst>
      <p:ext uri="{BB962C8B-B14F-4D97-AF65-F5344CB8AC3E}">
        <p14:creationId xmlns:p14="http://schemas.microsoft.com/office/powerpoint/2010/main" val="14037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opofyourmind.com.br/wp-content/uploads/keep_calm_and_carry_on_hd_widescreen_wallpapers_1920x1200.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765" r="25926"/>
          <a:stretch/>
        </p:blipFill>
        <p:spPr bwMode="auto">
          <a:xfrm>
            <a:off x="0" y="-847990"/>
            <a:ext cx="6627812" cy="8315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9412" y="11561"/>
            <a:ext cx="11506200" cy="6478697"/>
          </a:xfrm>
          <a:prstGeom prst="rect">
            <a:avLst/>
          </a:prstGeom>
          <a:noFill/>
        </p:spPr>
        <p:txBody>
          <a:bodyPr wrap="square" rtlCol="0">
            <a:spAutoFit/>
          </a:bodyPr>
          <a:lstStyle/>
          <a:p>
            <a:pPr>
              <a:lnSpc>
                <a:spcPct val="90000"/>
              </a:lnSpc>
              <a:spcBef>
                <a:spcPts val="600"/>
              </a:spcBef>
            </a:pPr>
            <a:r>
              <a:rPr lang="en-US" sz="2400" b="1" dirty="0" smtClean="0"/>
              <a:t>First objective, Preparedness and Isolation, 1939-1941: Explain support for and opposition to the growing U.S. support for Britain and growing tensions with Japan.</a:t>
            </a:r>
          </a:p>
          <a:p>
            <a:pPr>
              <a:lnSpc>
                <a:spcPct val="120000"/>
              </a:lnSpc>
              <a:spcBef>
                <a:spcPts val="600"/>
              </a:spcBef>
            </a:pPr>
            <a:r>
              <a:rPr lang="en-US" sz="2400" dirty="0" smtClean="0"/>
              <a:t>Growing tensions and concerns</a:t>
            </a:r>
          </a:p>
          <a:p>
            <a:pPr marL="342900" indent="-342900">
              <a:lnSpc>
                <a:spcPct val="120000"/>
              </a:lnSpc>
              <a:spcBef>
                <a:spcPts val="600"/>
              </a:spcBef>
              <a:buFont typeface="Arial" panose="020B0604020202020204" pitchFamily="34" charset="0"/>
              <a:buChar char="•"/>
            </a:pPr>
            <a:r>
              <a:rPr lang="en-US" sz="2400" dirty="0" smtClean="0"/>
              <a:t>G and J aggression precipitates Neutrality Acts</a:t>
            </a:r>
          </a:p>
          <a:p>
            <a:pPr marL="342900" indent="-342900">
              <a:lnSpc>
                <a:spcPct val="120000"/>
              </a:lnSpc>
              <a:spcBef>
                <a:spcPts val="600"/>
              </a:spcBef>
              <a:buFont typeface="Arial" panose="020B0604020202020204" pitchFamily="34" charset="0"/>
              <a:buChar char="•"/>
            </a:pPr>
            <a:r>
              <a:rPr lang="en-US" sz="2400" dirty="0" smtClean="0"/>
              <a:t>Watching the “phony war”</a:t>
            </a:r>
          </a:p>
          <a:p>
            <a:pPr marL="342900" indent="-342900">
              <a:lnSpc>
                <a:spcPct val="120000"/>
              </a:lnSpc>
              <a:spcBef>
                <a:spcPts val="600"/>
              </a:spcBef>
              <a:buFont typeface="Arial" panose="020B0604020202020204" pitchFamily="34" charset="0"/>
              <a:buChar char="•"/>
            </a:pPr>
            <a:r>
              <a:rPr lang="en-US" sz="2400" dirty="0" smtClean="0"/>
              <a:t>Europe falters</a:t>
            </a:r>
          </a:p>
          <a:p>
            <a:pPr marL="800100" lvl="1" indent="-342900">
              <a:lnSpc>
                <a:spcPct val="120000"/>
              </a:lnSpc>
              <a:spcBef>
                <a:spcPts val="600"/>
              </a:spcBef>
              <a:buFont typeface="Arial" panose="020B0604020202020204" pitchFamily="34" charset="0"/>
              <a:buChar char="•"/>
            </a:pPr>
            <a:r>
              <a:rPr lang="en-US" sz="2400" dirty="0" smtClean="0"/>
              <a:t>April 1940: Denmark and Norway fell</a:t>
            </a:r>
          </a:p>
          <a:p>
            <a:pPr marL="800100" lvl="1" indent="-342900">
              <a:lnSpc>
                <a:spcPct val="120000"/>
              </a:lnSpc>
              <a:spcBef>
                <a:spcPts val="600"/>
              </a:spcBef>
              <a:buFont typeface="Arial" panose="020B0604020202020204" pitchFamily="34" charset="0"/>
              <a:buChar char="•"/>
            </a:pPr>
            <a:r>
              <a:rPr lang="en-US" sz="2400" dirty="0" smtClean="0"/>
              <a:t>Blitzkrieg against Holland and Belgium</a:t>
            </a:r>
          </a:p>
          <a:p>
            <a:pPr marL="800100" lvl="1" indent="-342900">
              <a:lnSpc>
                <a:spcPct val="120000"/>
              </a:lnSpc>
              <a:spcBef>
                <a:spcPts val="600"/>
              </a:spcBef>
              <a:buFont typeface="Arial" panose="020B0604020202020204" pitchFamily="34" charset="0"/>
              <a:buChar char="•"/>
            </a:pPr>
            <a:r>
              <a:rPr lang="en-US" sz="2400" dirty="0" smtClean="0"/>
              <a:t>Invasion of France</a:t>
            </a:r>
          </a:p>
          <a:p>
            <a:pPr marL="800100" lvl="1" indent="-342900">
              <a:lnSpc>
                <a:spcPct val="120000"/>
              </a:lnSpc>
              <a:spcBef>
                <a:spcPts val="600"/>
              </a:spcBef>
              <a:buFont typeface="Arial" panose="020B0604020202020204" pitchFamily="34" charset="0"/>
              <a:buChar char="•"/>
            </a:pPr>
            <a:r>
              <a:rPr lang="en-US" sz="2400" dirty="0" smtClean="0"/>
              <a:t>“Miracle at Dunkirk</a:t>
            </a:r>
            <a:r>
              <a:rPr lang="en-US" sz="2400" dirty="0"/>
              <a:t>” </a:t>
            </a:r>
            <a:r>
              <a:rPr lang="en-US" sz="1000" dirty="0">
                <a:hlinkClick r:id="rId3"/>
              </a:rPr>
              <a:t>https://</a:t>
            </a:r>
            <a:r>
              <a:rPr lang="en-US" sz="1000" dirty="0" smtClean="0">
                <a:hlinkClick r:id="rId3"/>
              </a:rPr>
              <a:t>www.youtube.com/watch?v=F-eMt3SrfFU</a:t>
            </a:r>
            <a:r>
              <a:rPr lang="en-US" sz="1000" dirty="0" smtClean="0"/>
              <a:t> </a:t>
            </a:r>
          </a:p>
          <a:p>
            <a:pPr marL="342900" indent="-342900">
              <a:lnSpc>
                <a:spcPct val="120000"/>
              </a:lnSpc>
              <a:spcBef>
                <a:spcPts val="600"/>
              </a:spcBef>
              <a:buFont typeface="Arial" panose="020B0604020202020204" pitchFamily="34" charset="0"/>
              <a:buChar char="•"/>
            </a:pPr>
            <a:r>
              <a:rPr lang="en-US" sz="2400" dirty="0" smtClean="0"/>
              <a:t>FDR seeking ways to aid Britain</a:t>
            </a:r>
          </a:p>
          <a:p>
            <a:pPr marL="342900" indent="-342900">
              <a:lnSpc>
                <a:spcPct val="120000"/>
              </a:lnSpc>
              <a:spcBef>
                <a:spcPts val="600"/>
              </a:spcBef>
              <a:buFont typeface="Arial" panose="020B0604020202020204" pitchFamily="34" charset="0"/>
              <a:buChar char="•"/>
            </a:pPr>
            <a:r>
              <a:rPr lang="en-US" sz="2400" dirty="0" smtClean="0"/>
              <a:t>Reluctance at home: Lindbergh, America First Committee</a:t>
            </a:r>
          </a:p>
          <a:p>
            <a:pPr marL="342900" indent="-342900">
              <a:lnSpc>
                <a:spcPct val="120000"/>
              </a:lnSpc>
              <a:spcBef>
                <a:spcPts val="600"/>
              </a:spcBef>
              <a:buFont typeface="Arial" panose="020B0604020202020204" pitchFamily="34" charset="0"/>
              <a:buChar char="•"/>
            </a:pPr>
            <a:r>
              <a:rPr lang="en-US" sz="2400" dirty="0" smtClean="0"/>
              <a:t>Destroyers-for-bases</a:t>
            </a:r>
          </a:p>
        </p:txBody>
      </p:sp>
      <p:pic>
        <p:nvPicPr>
          <p:cNvPr id="2052" name="Picture 4" descr="http://upload.wikimedia.org/wikipedia/commons/1/10/Bundesarchiv_Bild_101I-646-5188-17,_Flugzeuge_Junkers_Ju_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012" y="737940"/>
            <a:ext cx="5181600" cy="3704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uronet.nl/users/wilfried/ww2/network/dunki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237" y="4724400"/>
            <a:ext cx="2924175" cy="199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2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412" y="-38748"/>
            <a:ext cx="11506200" cy="6700296"/>
          </a:xfrm>
          <a:prstGeom prst="rect">
            <a:avLst/>
          </a:prstGeom>
          <a:noFill/>
        </p:spPr>
        <p:txBody>
          <a:bodyPr wrap="square" rtlCol="0">
            <a:spAutoFit/>
          </a:bodyPr>
          <a:lstStyle/>
          <a:p>
            <a:pPr marL="342900" indent="-342900">
              <a:lnSpc>
                <a:spcPct val="120000"/>
              </a:lnSpc>
              <a:spcBef>
                <a:spcPts val="600"/>
              </a:spcBef>
              <a:buFont typeface="Arial" panose="020B0604020202020204" pitchFamily="34" charset="0"/>
              <a:buChar char="•"/>
            </a:pPr>
            <a:r>
              <a:rPr lang="en-US" sz="2400" dirty="0" smtClean="0"/>
              <a:t>Election of 1940: FDR vs. Wendell Willkie</a:t>
            </a:r>
          </a:p>
          <a:p>
            <a:pPr marL="800100" lvl="1" indent="-342900">
              <a:lnSpc>
                <a:spcPct val="120000"/>
              </a:lnSpc>
              <a:spcBef>
                <a:spcPts val="600"/>
              </a:spcBef>
              <a:buFont typeface="Arial" panose="020B0604020202020204" pitchFamily="34" charset="0"/>
              <a:buChar char="•"/>
            </a:pPr>
            <a:r>
              <a:rPr lang="en-US" sz="2400" dirty="0" smtClean="0"/>
              <a:t>Differences and similarities?</a:t>
            </a:r>
            <a:br>
              <a:rPr lang="en-US" sz="2400" dirty="0" smtClean="0"/>
            </a:br>
            <a:endParaRPr lang="en-US" sz="2400" dirty="0"/>
          </a:p>
          <a:p>
            <a:pPr marL="342900" indent="-342900">
              <a:lnSpc>
                <a:spcPct val="120000"/>
              </a:lnSpc>
              <a:spcBef>
                <a:spcPts val="600"/>
              </a:spcBef>
              <a:buFont typeface="Arial" panose="020B0604020202020204" pitchFamily="34" charset="0"/>
              <a:buChar char="•"/>
            </a:pPr>
            <a:r>
              <a:rPr lang="en-US" sz="2400" dirty="0" smtClean="0"/>
              <a:t>Meanwhile, Britain fighting alone</a:t>
            </a:r>
          </a:p>
          <a:p>
            <a:pPr marL="342900" indent="-342900">
              <a:lnSpc>
                <a:spcPct val="120000"/>
              </a:lnSpc>
              <a:spcBef>
                <a:spcPts val="600"/>
              </a:spcBef>
              <a:buFont typeface="Arial" panose="020B0604020202020204" pitchFamily="34" charset="0"/>
              <a:buChar char="•"/>
            </a:pPr>
            <a:r>
              <a:rPr lang="en-US" sz="2400" dirty="0" smtClean="0"/>
              <a:t>FDR’s responses</a:t>
            </a:r>
          </a:p>
          <a:p>
            <a:pPr marL="800100" lvl="1" indent="-342900">
              <a:lnSpc>
                <a:spcPct val="120000"/>
              </a:lnSpc>
              <a:spcBef>
                <a:spcPts val="600"/>
              </a:spcBef>
              <a:buFont typeface="Arial" panose="020B0604020202020204" pitchFamily="34" charset="0"/>
              <a:buChar char="•"/>
            </a:pPr>
            <a:r>
              <a:rPr lang="en-US" sz="2400" dirty="0" smtClean="0"/>
              <a:t>“Arsenal of Democracy”  </a:t>
            </a:r>
            <a:r>
              <a:rPr lang="en-US" sz="1000" dirty="0">
                <a:hlinkClick r:id="rId2"/>
              </a:rPr>
              <a:t>https://</a:t>
            </a:r>
            <a:r>
              <a:rPr lang="en-US" sz="1000" dirty="0" smtClean="0">
                <a:hlinkClick r:id="rId2"/>
              </a:rPr>
              <a:t>www.youtube.com/watch?v=8oI-xc7XbWA</a:t>
            </a:r>
            <a:r>
              <a:rPr lang="en-US" sz="1000" dirty="0" smtClean="0"/>
              <a:t> </a:t>
            </a:r>
          </a:p>
          <a:p>
            <a:pPr marL="800100" lvl="1" indent="-342900">
              <a:lnSpc>
                <a:spcPct val="120000"/>
              </a:lnSpc>
              <a:spcBef>
                <a:spcPts val="600"/>
              </a:spcBef>
              <a:buFont typeface="Arial" panose="020B0604020202020204" pitchFamily="34" charset="0"/>
              <a:buChar char="•"/>
            </a:pPr>
            <a:r>
              <a:rPr lang="en-US" sz="2400" dirty="0" smtClean="0"/>
              <a:t>Lend-Lease Agreement</a:t>
            </a:r>
          </a:p>
          <a:p>
            <a:pPr marL="800100" lvl="1" indent="-342900">
              <a:lnSpc>
                <a:spcPct val="120000"/>
              </a:lnSpc>
              <a:spcBef>
                <a:spcPts val="600"/>
              </a:spcBef>
              <a:buFont typeface="Arial" panose="020B0604020202020204" pitchFamily="34" charset="0"/>
              <a:buChar char="•"/>
            </a:pPr>
            <a:r>
              <a:rPr lang="en-US" sz="2400" dirty="0" smtClean="0"/>
              <a:t>Four Freedoms:</a:t>
            </a:r>
          </a:p>
          <a:p>
            <a:pPr lvl="2">
              <a:lnSpc>
                <a:spcPct val="120000"/>
              </a:lnSpc>
              <a:spcBef>
                <a:spcPts val="600"/>
              </a:spcBef>
            </a:pPr>
            <a:r>
              <a:rPr lang="en-US" sz="2400" dirty="0" smtClean="0"/>
              <a:t>1.</a:t>
            </a:r>
          </a:p>
          <a:p>
            <a:pPr lvl="2">
              <a:lnSpc>
                <a:spcPct val="120000"/>
              </a:lnSpc>
              <a:spcBef>
                <a:spcPts val="600"/>
              </a:spcBef>
            </a:pPr>
            <a:r>
              <a:rPr lang="en-US" sz="2400" dirty="0" smtClean="0"/>
              <a:t>2.</a:t>
            </a:r>
          </a:p>
          <a:p>
            <a:pPr lvl="2">
              <a:lnSpc>
                <a:spcPct val="120000"/>
              </a:lnSpc>
              <a:spcBef>
                <a:spcPts val="600"/>
              </a:spcBef>
            </a:pPr>
            <a:r>
              <a:rPr lang="en-US" sz="2400" dirty="0" smtClean="0"/>
              <a:t>3.</a:t>
            </a:r>
          </a:p>
          <a:p>
            <a:pPr lvl="2">
              <a:lnSpc>
                <a:spcPct val="120000"/>
              </a:lnSpc>
              <a:spcBef>
                <a:spcPts val="600"/>
              </a:spcBef>
            </a:pPr>
            <a:r>
              <a:rPr lang="en-US" sz="2400" dirty="0" smtClean="0"/>
              <a:t>4.</a:t>
            </a:r>
          </a:p>
          <a:p>
            <a:pPr marL="1257300" lvl="2" indent="-342900">
              <a:lnSpc>
                <a:spcPct val="120000"/>
              </a:lnSpc>
              <a:spcBef>
                <a:spcPts val="600"/>
              </a:spcBef>
              <a:buFont typeface="Arial" panose="020B0604020202020204" pitchFamily="34" charset="0"/>
              <a:buChar char="•"/>
            </a:pPr>
            <a:r>
              <a:rPr lang="en-US" sz="2400" dirty="0" smtClean="0"/>
              <a:t>Illustrated by whom?</a:t>
            </a:r>
          </a:p>
        </p:txBody>
      </p:sp>
      <p:pic>
        <p:nvPicPr>
          <p:cNvPr id="3074" name="Picture 2" descr="http://argument-essay-ccss.wikispaces.com/file/view/Drenttel_4freedoms.jpg/378072014/Drenttel_4freedo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1"/>
            <a:ext cx="5105400" cy="694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1/1f/USS_California_sinking-Pearl_Harbor.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88825" cy="9595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012" y="228600"/>
            <a:ext cx="11809413" cy="6257098"/>
          </a:xfrm>
          <a:prstGeom prst="rect">
            <a:avLst/>
          </a:prstGeom>
          <a:noFill/>
        </p:spPr>
        <p:txBody>
          <a:bodyPr wrap="square" rtlCol="0">
            <a:spAutoFit/>
          </a:bodyPr>
          <a:lstStyle/>
          <a:p>
            <a:pPr>
              <a:lnSpc>
                <a:spcPct val="120000"/>
              </a:lnSpc>
              <a:spcBef>
                <a:spcPts val="600"/>
              </a:spcBef>
            </a:pPr>
            <a:r>
              <a:rPr lang="en-US" sz="2400" dirty="0" smtClean="0"/>
              <a:t>1941: Pivotal Year</a:t>
            </a:r>
          </a:p>
          <a:p>
            <a:pPr marL="342900" indent="-342900">
              <a:lnSpc>
                <a:spcPct val="120000"/>
              </a:lnSpc>
              <a:spcBef>
                <a:spcPts val="600"/>
              </a:spcBef>
              <a:buFont typeface="Arial" panose="020B0604020202020204" pitchFamily="34" charset="0"/>
              <a:buChar char="•"/>
            </a:pPr>
            <a:r>
              <a:rPr lang="en-US" sz="2400" dirty="0" smtClean="0"/>
              <a:t>Isolationism still strong, but…</a:t>
            </a:r>
          </a:p>
          <a:p>
            <a:pPr marL="800100" lvl="1" indent="-342900">
              <a:lnSpc>
                <a:spcPct val="120000"/>
              </a:lnSpc>
              <a:spcBef>
                <a:spcPts val="600"/>
              </a:spcBef>
              <a:buFont typeface="Arial" panose="020B0604020202020204" pitchFamily="34" charset="0"/>
              <a:buChar char="•"/>
            </a:pPr>
            <a:r>
              <a:rPr lang="en-US" sz="2400" dirty="0" smtClean="0"/>
              <a:t>Large draft army</a:t>
            </a:r>
          </a:p>
          <a:p>
            <a:pPr marL="800100" lvl="1" indent="-342900">
              <a:lnSpc>
                <a:spcPct val="120000"/>
              </a:lnSpc>
              <a:spcBef>
                <a:spcPts val="600"/>
              </a:spcBef>
              <a:buFont typeface="Arial" panose="020B0604020202020204" pitchFamily="34" charset="0"/>
              <a:buChar char="•"/>
            </a:pPr>
            <a:r>
              <a:rPr lang="en-US" sz="2400" dirty="0" smtClean="0"/>
              <a:t>Unemployment decreased</a:t>
            </a:r>
          </a:p>
          <a:p>
            <a:pPr marL="800100" lvl="1" indent="-342900">
              <a:lnSpc>
                <a:spcPct val="120000"/>
              </a:lnSpc>
              <a:spcBef>
                <a:spcPts val="600"/>
              </a:spcBef>
              <a:buFont typeface="Arial" panose="020B0604020202020204" pitchFamily="34" charset="0"/>
              <a:buChar char="•"/>
            </a:pPr>
            <a:r>
              <a:rPr lang="en-US" sz="2400" dirty="0" smtClean="0"/>
              <a:t>Rising scope and power of navy</a:t>
            </a:r>
          </a:p>
          <a:p>
            <a:pPr marL="342900" indent="-342900">
              <a:lnSpc>
                <a:spcPct val="120000"/>
              </a:lnSpc>
              <a:spcBef>
                <a:spcPts val="600"/>
              </a:spcBef>
              <a:buFont typeface="Arial" panose="020B0604020202020204" pitchFamily="34" charset="0"/>
              <a:buChar char="•"/>
            </a:pPr>
            <a:r>
              <a:rPr lang="en-US" sz="2400" dirty="0" smtClean="0"/>
              <a:t>Atlantic Charter</a:t>
            </a:r>
          </a:p>
          <a:p>
            <a:pPr marL="342900" indent="-342900">
              <a:lnSpc>
                <a:spcPct val="120000"/>
              </a:lnSpc>
              <a:spcBef>
                <a:spcPts val="600"/>
              </a:spcBef>
              <a:buFont typeface="Arial" panose="020B0604020202020204" pitchFamily="34" charset="0"/>
              <a:buChar char="•"/>
            </a:pPr>
            <a:r>
              <a:rPr lang="en-US" sz="2400" dirty="0" smtClean="0"/>
              <a:t>Meanwhile, U-boats continued their hunts</a:t>
            </a:r>
          </a:p>
          <a:p>
            <a:pPr marL="342900" indent="-342900">
              <a:lnSpc>
                <a:spcPct val="120000"/>
              </a:lnSpc>
              <a:spcBef>
                <a:spcPts val="600"/>
              </a:spcBef>
              <a:buFont typeface="Arial" panose="020B0604020202020204" pitchFamily="34" charset="0"/>
              <a:buChar char="•"/>
            </a:pPr>
            <a:r>
              <a:rPr lang="en-US" sz="2400" dirty="0" smtClean="0"/>
              <a:t>Building to December 7, 1941</a:t>
            </a:r>
          </a:p>
          <a:p>
            <a:pPr marL="800100" lvl="1" indent="-342900">
              <a:lnSpc>
                <a:spcPct val="120000"/>
              </a:lnSpc>
              <a:spcBef>
                <a:spcPts val="600"/>
              </a:spcBef>
              <a:buFont typeface="Arial" panose="020B0604020202020204" pitchFamily="34" charset="0"/>
              <a:buChar char="•"/>
            </a:pPr>
            <a:r>
              <a:rPr lang="en-US" sz="2400" dirty="0" smtClean="0"/>
              <a:t>USA provided minimal support for Chinese Nationalists; still sent metal and oil to Japan</a:t>
            </a:r>
          </a:p>
          <a:p>
            <a:pPr marL="800100" lvl="1" indent="-342900">
              <a:lnSpc>
                <a:spcPct val="120000"/>
              </a:lnSpc>
              <a:spcBef>
                <a:spcPts val="600"/>
              </a:spcBef>
              <a:buFont typeface="Arial" panose="020B0604020202020204" pitchFamily="34" charset="0"/>
              <a:buChar char="•"/>
            </a:pPr>
            <a:r>
              <a:rPr lang="en-US" sz="2400" dirty="0" smtClean="0"/>
              <a:t>Expanding Japanese imperialism and alliance with Axis Powers</a:t>
            </a:r>
          </a:p>
          <a:p>
            <a:pPr marL="800100" lvl="1" indent="-342900">
              <a:lnSpc>
                <a:spcPct val="120000"/>
              </a:lnSpc>
              <a:spcBef>
                <a:spcPts val="600"/>
              </a:spcBef>
              <a:buFont typeface="Arial" panose="020B0604020202020204" pitchFamily="34" charset="0"/>
              <a:buChar char="•"/>
            </a:pPr>
            <a:r>
              <a:rPr lang="en-US" sz="2400" dirty="0" smtClean="0"/>
              <a:t>Pearl Harbor</a:t>
            </a:r>
            <a:r>
              <a:rPr lang="en-US" sz="2400" dirty="0"/>
              <a:t>,</a:t>
            </a:r>
            <a:r>
              <a:rPr lang="en-US" sz="2400" dirty="0" smtClean="0"/>
              <a:t> “the day that will live in infamy”</a:t>
            </a:r>
          </a:p>
          <a:p>
            <a:pPr marL="800100" lvl="1" indent="-342900">
              <a:lnSpc>
                <a:spcPct val="120000"/>
              </a:lnSpc>
              <a:spcBef>
                <a:spcPts val="600"/>
              </a:spcBef>
              <a:buFont typeface="Arial" panose="020B0604020202020204" pitchFamily="34" charset="0"/>
              <a:buChar char="•"/>
            </a:pPr>
            <a:r>
              <a:rPr lang="en-US" sz="2400" dirty="0" smtClean="0"/>
              <a:t>America unifies and moves</a:t>
            </a:r>
          </a:p>
        </p:txBody>
      </p:sp>
    </p:spTree>
    <p:extLst>
      <p:ext uri="{BB962C8B-B14F-4D97-AF65-F5344CB8AC3E}">
        <p14:creationId xmlns:p14="http://schemas.microsoft.com/office/powerpoint/2010/main" val="17533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304800"/>
            <a:ext cx="11582400" cy="6096000"/>
          </a:xfrm>
          <a:prstGeom prst="rect">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 With Fortress Europe partner: How do you assess FDR’s actions so far?</a:t>
            </a:r>
            <a:endParaRPr lang="en-US" sz="2400" dirty="0">
              <a:solidFill>
                <a:schemeClr val="tx1"/>
              </a:solidFill>
            </a:endParaRPr>
          </a:p>
        </p:txBody>
      </p:sp>
    </p:spTree>
    <p:extLst>
      <p:ext uri="{BB962C8B-B14F-4D97-AF65-F5344CB8AC3E}">
        <p14:creationId xmlns:p14="http://schemas.microsoft.com/office/powerpoint/2010/main" val="280577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0"/>
            <a:ext cx="11658600" cy="6401753"/>
          </a:xfrm>
          <a:prstGeom prst="rect">
            <a:avLst/>
          </a:prstGeom>
          <a:noFill/>
        </p:spPr>
        <p:txBody>
          <a:bodyPr wrap="square" rtlCol="0">
            <a:spAutoFit/>
          </a:bodyPr>
          <a:lstStyle/>
          <a:p>
            <a:pPr>
              <a:spcBef>
                <a:spcPts val="600"/>
              </a:spcBef>
            </a:pPr>
            <a:r>
              <a:rPr lang="en-US" sz="2400" b="1" dirty="0" smtClean="0"/>
              <a:t>Second objective, Mass Mobilization in a Society at War: Analyze the war’s early timeline in the Pacific as well as its impact on widely diverse groups of Americans who fought, supported the war effort at home, or otherwise lived through the years of the war.</a:t>
            </a:r>
          </a:p>
          <a:p>
            <a:pPr marL="342900" indent="-342900">
              <a:lnSpc>
                <a:spcPct val="120000"/>
              </a:lnSpc>
              <a:spcBef>
                <a:spcPts val="600"/>
              </a:spcBef>
              <a:buFont typeface="Arial" panose="020B0604020202020204" pitchFamily="34" charset="0"/>
              <a:buChar char="•"/>
            </a:pPr>
            <a:r>
              <a:rPr lang="en-US" sz="2400" dirty="0" smtClean="0"/>
              <a:t>Early Pacific losses</a:t>
            </a:r>
          </a:p>
          <a:p>
            <a:pPr marL="342900" indent="-342900">
              <a:lnSpc>
                <a:spcPct val="120000"/>
              </a:lnSpc>
              <a:spcBef>
                <a:spcPts val="600"/>
              </a:spcBef>
              <a:buFont typeface="Arial" panose="020B0604020202020204" pitchFamily="34" charset="0"/>
              <a:buChar char="•"/>
            </a:pPr>
            <a:r>
              <a:rPr lang="en-US" sz="2400" dirty="0" smtClean="0"/>
              <a:t>ABC-1 Agreement</a:t>
            </a:r>
          </a:p>
          <a:p>
            <a:pPr>
              <a:lnSpc>
                <a:spcPct val="120000"/>
              </a:lnSpc>
              <a:spcBef>
                <a:spcPts val="600"/>
              </a:spcBef>
            </a:pPr>
            <a:endParaRPr lang="en-US" sz="2400" dirty="0" smtClean="0"/>
          </a:p>
          <a:p>
            <a:pPr marL="342900" indent="-342900">
              <a:lnSpc>
                <a:spcPct val="120000"/>
              </a:lnSpc>
              <a:spcBef>
                <a:spcPts val="600"/>
              </a:spcBef>
              <a:buFont typeface="Arial" panose="020B0604020202020204" pitchFamily="34" charset="0"/>
              <a:buChar char="•"/>
            </a:pPr>
            <a:r>
              <a:rPr lang="en-US" sz="2400" dirty="0" smtClean="0"/>
              <a:t>MacArthur (Pacific Theater General) temporarily defeated</a:t>
            </a:r>
          </a:p>
          <a:p>
            <a:pPr marL="342900" indent="-342900">
              <a:lnSpc>
                <a:spcPct val="120000"/>
              </a:lnSpc>
              <a:spcBef>
                <a:spcPts val="600"/>
              </a:spcBef>
              <a:buFont typeface="Arial" panose="020B0604020202020204" pitchFamily="34" charset="0"/>
              <a:buChar char="•"/>
            </a:pPr>
            <a:r>
              <a:rPr lang="en-US" sz="2400" dirty="0" smtClean="0"/>
              <a:t>Bataan Death </a:t>
            </a:r>
            <a:r>
              <a:rPr lang="en-US" sz="2400" dirty="0"/>
              <a:t>March </a:t>
            </a:r>
            <a:r>
              <a:rPr lang="en-US" sz="1000" dirty="0">
                <a:hlinkClick r:id="rId2"/>
              </a:rPr>
              <a:t>https://</a:t>
            </a:r>
            <a:r>
              <a:rPr lang="en-US" sz="1000" dirty="0" smtClean="0">
                <a:hlinkClick r:id="rId2"/>
              </a:rPr>
              <a:t>www.youtube.com/watch?v=u0HD6eEcViU</a:t>
            </a:r>
            <a:r>
              <a:rPr lang="en-US" sz="1000" dirty="0" smtClean="0"/>
              <a:t> </a:t>
            </a:r>
          </a:p>
          <a:p>
            <a:pPr>
              <a:lnSpc>
                <a:spcPct val="120000"/>
              </a:lnSpc>
              <a:spcBef>
                <a:spcPts val="600"/>
              </a:spcBef>
            </a:pPr>
            <a:endParaRPr lang="en-US" sz="2400" dirty="0" smtClean="0"/>
          </a:p>
          <a:p>
            <a:pPr marL="342900" indent="-342900">
              <a:lnSpc>
                <a:spcPct val="120000"/>
              </a:lnSpc>
              <a:spcBef>
                <a:spcPts val="600"/>
              </a:spcBef>
              <a:buFont typeface="Arial" panose="020B0604020202020204" pitchFamily="34" charset="0"/>
              <a:buChar char="•"/>
            </a:pPr>
            <a:r>
              <a:rPr lang="en-US" sz="2400" dirty="0" smtClean="0"/>
              <a:t>1942: Japan controlled W. Pacific</a:t>
            </a:r>
          </a:p>
          <a:p>
            <a:pPr marL="342900" indent="-342900">
              <a:lnSpc>
                <a:spcPct val="120000"/>
              </a:lnSpc>
              <a:spcBef>
                <a:spcPts val="600"/>
              </a:spcBef>
              <a:buFont typeface="Arial" panose="020B0604020202020204" pitchFamily="34" charset="0"/>
              <a:buChar char="•"/>
            </a:pPr>
            <a:r>
              <a:rPr lang="en-US" sz="2400" dirty="0" smtClean="0"/>
              <a:t>Tide of war in Pacific shifted with what battles?</a:t>
            </a:r>
          </a:p>
          <a:p>
            <a:pPr marL="800100" lvl="1" indent="-342900">
              <a:lnSpc>
                <a:spcPct val="120000"/>
              </a:lnSpc>
              <a:spcBef>
                <a:spcPts val="600"/>
              </a:spcBef>
              <a:buFont typeface="Arial" panose="020B0604020202020204" pitchFamily="34" charset="0"/>
              <a:buChar char="•"/>
            </a:pPr>
            <a:r>
              <a:rPr lang="en-US" sz="2400" dirty="0" smtClean="0"/>
              <a:t>The Hellcat based on (and better than) the Japanese </a:t>
            </a:r>
            <a:r>
              <a:rPr lang="en-US" sz="2400" dirty="0" err="1" smtClean="0"/>
              <a:t>Zeros</a:t>
            </a:r>
            <a:endParaRPr lang="en-US" sz="2400" dirty="0"/>
          </a:p>
          <a:p>
            <a:pPr marL="800100" lvl="1" indent="-342900">
              <a:lnSpc>
                <a:spcPct val="120000"/>
              </a:lnSpc>
              <a:spcBef>
                <a:spcPts val="600"/>
              </a:spcBef>
              <a:buFont typeface="Arial" panose="020B0604020202020204" pitchFamily="34" charset="0"/>
              <a:buChar char="•"/>
            </a:pPr>
            <a:r>
              <a:rPr lang="en-US" sz="2400" dirty="0" smtClean="0"/>
              <a:t>Guadalcanal</a:t>
            </a:r>
          </a:p>
        </p:txBody>
      </p:sp>
      <p:pic>
        <p:nvPicPr>
          <p:cNvPr id="5122" name="Picture 2" descr="http://upload.wikimedia.org/wikipedia/commons/0/02/March_of_Death_from_Bataan_to_the_prison_camp_-_Dead_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2" y="1200150"/>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lexvraciu.net/images/Franklin%20Mint%20Hellcat%2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4495800"/>
            <a:ext cx="344556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9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te histo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ate history report presentation" id="{08D4E78C-E0D3-4CFA-9016-66440778EFE9}" vid="{8F138FB4-2C5F-4CC0-8028-C935752623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481E2F4-73D7-459B-8CF0-162726C90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history report presentation</Template>
  <TotalTime>0</TotalTime>
  <Words>923</Words>
  <Application>Microsoft Office PowerPoint</Application>
  <PresentationFormat>Custom</PresentationFormat>
  <Paragraphs>150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State history report presentation</vt:lpstr>
      <vt:lpstr>PowerPoint Presentation</vt:lpstr>
      <vt:lpstr>Chapter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2015-02-23T01:22:33Z</dcterms:created>
  <dcterms:modified xsi:type="dcterms:W3CDTF">2018-02-28T14:29:37Z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TC034605819991</vt:lpwstr>
  </property>
</Properties>
</file>