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58" r:id="rId4"/>
    <p:sldId id="259" r:id="rId5"/>
    <p:sldId id="260" r:id="rId6"/>
    <p:sldId id="261" r:id="rId7"/>
    <p:sldId id="262" r:id="rId8"/>
    <p:sldId id="263" r:id="rId9"/>
    <p:sldId id="26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FBD7BBA-BDF7-437B-9C3E-7D96F8C6A0E4}" type="datetimeFigureOut">
              <a:rPr lang="en-US" smtClean="0"/>
              <a:t>9/26/2017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CA9E6F5-CF5E-4AA0-804F-51CB3516D4A7}" type="slidenum">
              <a:rPr lang="en-US" smtClean="0"/>
              <a:t>‹#›</a:t>
            </a:fld>
            <a:endParaRPr lang="en-US"/>
          </a:p>
        </p:txBody>
      </p:sp>
    </p:spTree>
    <p:extLst>
      <p:ext uri="{BB962C8B-B14F-4D97-AF65-F5344CB8AC3E}">
        <p14:creationId xmlns:p14="http://schemas.microsoft.com/office/powerpoint/2010/main" val="10239123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6EFB15-4E97-4D89-8E02-EB78FB46B546}"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2010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EFB15-4E97-4D89-8E02-EB78FB46B546}"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212861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EFB15-4E97-4D89-8E02-EB78FB46B546}"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133855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EFB15-4E97-4D89-8E02-EB78FB46B546}"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271369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EFB15-4E97-4D89-8E02-EB78FB46B546}"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27784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EFB15-4E97-4D89-8E02-EB78FB46B546}"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220258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EFB15-4E97-4D89-8E02-EB78FB46B546}"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354863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6EFB15-4E97-4D89-8E02-EB78FB46B546}"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383617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EFB15-4E97-4D89-8E02-EB78FB46B546}"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232876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EFB15-4E97-4D89-8E02-EB78FB46B546}"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152564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EFB15-4E97-4D89-8E02-EB78FB46B546}"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27A54-D396-4480-BA53-E5F82FC352B3}" type="slidenum">
              <a:rPr lang="en-US" smtClean="0"/>
              <a:t>‹#›</a:t>
            </a:fld>
            <a:endParaRPr lang="en-US"/>
          </a:p>
        </p:txBody>
      </p:sp>
    </p:spTree>
    <p:extLst>
      <p:ext uri="{BB962C8B-B14F-4D97-AF65-F5344CB8AC3E}">
        <p14:creationId xmlns:p14="http://schemas.microsoft.com/office/powerpoint/2010/main" val="169752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EFB15-4E97-4D89-8E02-EB78FB46B546}" type="datetimeFigureOut">
              <a:rPr lang="en-US" smtClean="0"/>
              <a:t>9/26/2017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27A54-D396-4480-BA53-E5F82FC352B3}" type="slidenum">
              <a:rPr lang="en-US" smtClean="0"/>
              <a:t>‹#›</a:t>
            </a:fld>
            <a:endParaRPr lang="en-US"/>
          </a:p>
        </p:txBody>
      </p:sp>
    </p:spTree>
    <p:extLst>
      <p:ext uri="{BB962C8B-B14F-4D97-AF65-F5344CB8AC3E}">
        <p14:creationId xmlns:p14="http://schemas.microsoft.com/office/powerpoint/2010/main" val="1431068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9/95/Washington_Crossing_the_Delaware_by_Emanuel_Leutze,_MMA-NYC,_1851.jpg/1024px-Washington_Crossing_the_Delaware_by_Emanuel_Leutze,_MMA-NYC,_1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810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14240" y="3543936"/>
            <a:ext cx="9144000" cy="2387600"/>
          </a:xfrm>
        </p:spPr>
        <p:txBody>
          <a:bodyPr>
            <a:normAutofit/>
          </a:bodyPr>
          <a:lstStyle/>
          <a:p>
            <a:r>
              <a:rPr lang="en-US" sz="8000" b="1" dirty="0" smtClean="0">
                <a:solidFill>
                  <a:schemeClr val="bg1"/>
                </a:solidFill>
              </a:rPr>
              <a:t>Chapter Six</a:t>
            </a:r>
            <a:endParaRPr lang="en-US" sz="8000" b="1" dirty="0">
              <a:solidFill>
                <a:schemeClr val="bg1"/>
              </a:solidFill>
            </a:endParaRPr>
          </a:p>
        </p:txBody>
      </p:sp>
      <p:sp>
        <p:nvSpPr>
          <p:cNvPr id="3" name="Subtitle 2"/>
          <p:cNvSpPr>
            <a:spLocks noGrp="1"/>
          </p:cNvSpPr>
          <p:nvPr>
            <p:ph type="subTitle" idx="1"/>
          </p:nvPr>
        </p:nvSpPr>
        <p:spPr>
          <a:xfrm>
            <a:off x="3881120" y="5766118"/>
            <a:ext cx="9144000" cy="1655762"/>
          </a:xfrm>
        </p:spPr>
        <p:txBody>
          <a:bodyPr>
            <a:normAutofit/>
          </a:bodyPr>
          <a:lstStyle/>
          <a:p>
            <a:r>
              <a:rPr lang="en-US" sz="3600" b="1" i="1" dirty="0" smtClean="0">
                <a:solidFill>
                  <a:schemeClr val="bg1"/>
                </a:solidFill>
              </a:rPr>
              <a:t>The Revolution and its Aftermath</a:t>
            </a:r>
            <a:endParaRPr lang="en-US" sz="3600" b="1" i="1" dirty="0">
              <a:solidFill>
                <a:schemeClr val="bg1"/>
              </a:solidFill>
            </a:endParaRPr>
          </a:p>
        </p:txBody>
      </p:sp>
    </p:spTree>
    <p:extLst>
      <p:ext uri="{BB962C8B-B14F-4D97-AF65-F5344CB8AC3E}">
        <p14:creationId xmlns:p14="http://schemas.microsoft.com/office/powerpoint/2010/main" val="4139844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0.etsystatic.com/040/1/7290076/il_340x270.660134750_2kg8.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48640"/>
            <a:ext cx="12192000" cy="9681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97262"/>
            <a:ext cx="10739120" cy="6073970"/>
          </a:xfrm>
          <a:prstGeom prst="rect">
            <a:avLst/>
          </a:prstGeom>
        </p:spPr>
        <p:txBody>
          <a:bodyPr wrap="square">
            <a:spAutoFit/>
          </a:bodyPr>
          <a:lstStyle/>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Jefferson and the Declaration of Independence</a:t>
            </a: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Articles of Confederation (weak)</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American vs. British troops</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	Women and Deborah Sampson</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	Washington’s leadership</a:t>
            </a:r>
            <a:endParaRPr lang="en-US" sz="2600" b="1" dirty="0">
              <a:effectLst/>
              <a:latin typeface="Garamond" panose="02020404030301010803" pitchFamily="18" charset="0"/>
              <a:ea typeface="Cambria" panose="02040503050406030204" pitchFamily="18" charset="0"/>
              <a:cs typeface="Times New Roman" panose="02020603050405020304" pitchFamily="18" charset="0"/>
            </a:endParaRPr>
          </a:p>
        </p:txBody>
      </p:sp>
      <p:pic>
        <p:nvPicPr>
          <p:cNvPr id="2052" name="Picture 4" descr="https://img5.fold3.com/img/thumbnail/310582455/172/215/84_102_234_2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335" y="3406456"/>
            <a:ext cx="2110105" cy="265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hutto2014.wikispaces.com/file/view/saratoga.jpg/293499160/565x371/saratog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12192000" cy="80057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imageweb-cdn.magnoliasoft.net/bridgeman/supersize/pnp316576.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2080" y="3857985"/>
            <a:ext cx="3017730" cy="29121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120" y="229342"/>
            <a:ext cx="8636000" cy="6073970"/>
          </a:xfrm>
          <a:prstGeom prst="rect">
            <a:avLst/>
          </a:prstGeom>
        </p:spPr>
        <p:txBody>
          <a:bodyPr wrap="square">
            <a:spAutoFit/>
          </a:bodyPr>
          <a:lstStyle/>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1776: Howe became British commander</a:t>
            </a: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	Hessians</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Christmas 1776: Crossing of the Delaware</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1777: Burgoyne vs. Gates at Saratoga</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	Turning point: how so?</a:t>
            </a:r>
            <a:endParaRPr lang="en-US" sz="2600" b="1" dirty="0">
              <a:effectLst/>
              <a:latin typeface="Garamond" panose="02020404030301010803"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55408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upload.wikimedia.org/wikipedia/commons/5/55/Washington_and_Lafayette_at_Valley_Forge.jpg"/>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2192000" cy="9245600"/>
          </a:xfrm>
          <a:prstGeom prst="rect">
            <a:avLst/>
          </a:prstGeom>
          <a:noFill/>
          <a:ln>
            <a:noFill/>
          </a:ln>
        </p:spPr>
      </p:pic>
      <p:sp>
        <p:nvSpPr>
          <p:cNvPr id="2" name="Rectangle 1"/>
          <p:cNvSpPr/>
          <p:nvPr/>
        </p:nvSpPr>
        <p:spPr>
          <a:xfrm>
            <a:off x="0" y="252948"/>
            <a:ext cx="11988800" cy="6534096"/>
          </a:xfrm>
          <a:prstGeom prst="rect">
            <a:avLst/>
          </a:prstGeom>
        </p:spPr>
        <p:txBody>
          <a:bodyPr wrap="square">
            <a:spAutoFit/>
          </a:bodyPr>
          <a:lstStyle/>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Brits in Philly: 1777</a:t>
            </a: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Winter at Valley Forge</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	Baron von Steuben and Marquis de Lafayette</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1778: Gen. Clinton replaced Howe</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600" b="1" dirty="0" smtClean="0">
              <a:effectLst/>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endParaRPr lang="en-US" sz="2600" b="1" dirty="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	Brits adopt new strategy</a:t>
            </a:r>
            <a:endParaRPr lang="en-US" sz="2600" b="1" dirty="0" smtClean="0">
              <a:effectLst/>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r>
              <a:rPr lang="en-US" sz="2600" b="1" dirty="0" smtClean="0">
                <a:effectLst/>
                <a:latin typeface="Arial" panose="020B0604020202020204" pitchFamily="34" charset="0"/>
                <a:ea typeface="Cambria" panose="02040503050406030204" pitchFamily="18" charset="0"/>
                <a:cs typeface="Times New Roman" panose="02020603050405020304" pitchFamily="18" charset="0"/>
              </a:rPr>
              <a:t> </a:t>
            </a:r>
            <a:endParaRPr lang="en-US" sz="2600" b="1" dirty="0">
              <a:effectLst/>
              <a:latin typeface="Garamond" panose="02020404030301010803" pitchFamily="18" charset="0"/>
              <a:ea typeface="Cambria" panose="02040503050406030204" pitchFamily="18" charset="0"/>
              <a:cs typeface="Times New Roman" panose="02020603050405020304" pitchFamily="18" charset="0"/>
            </a:endParaRPr>
          </a:p>
        </p:txBody>
      </p:sp>
      <p:pic>
        <p:nvPicPr>
          <p:cNvPr id="4098" name="Picture 2" descr="http://a5.files.biography.com/image/upload/c_fill,cs_srgb,dpr_1.0,g_face,h_300,q_80,w_300/MTIwNjA4NjM0MjM1OTQ2NTA4.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131300" y="371856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519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na.edu/Users/oceano/pguth/website/shipwrecks/battle_lesson/Elliott%20Battle.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33680"/>
            <a:ext cx="12192000" cy="8040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2720" y="0"/>
            <a:ext cx="11196320" cy="6534096"/>
          </a:xfrm>
          <a:prstGeom prst="rect">
            <a:avLst/>
          </a:prstGeom>
        </p:spPr>
        <p:txBody>
          <a:bodyPr wrap="square">
            <a:spAutoFit/>
          </a:bodyPr>
          <a:lstStyle/>
          <a:p>
            <a:pPr algn="just">
              <a:lnSpc>
                <a:spcPct val="115000"/>
              </a:lnSpc>
            </a:pPr>
            <a:r>
              <a:rPr lang="en-US" sz="2800" b="1" dirty="0">
                <a:latin typeface="Arial" panose="020B0604020202020204" pitchFamily="34" charset="0"/>
                <a:ea typeface="Cambria" panose="02040503050406030204" pitchFamily="18" charset="0"/>
                <a:cs typeface="Times New Roman" panose="02020603050405020304" pitchFamily="18" charset="0"/>
              </a:rPr>
              <a:t>France and </a:t>
            </a:r>
            <a:r>
              <a:rPr lang="en-US" sz="2800" b="1" dirty="0" smtClean="0">
                <a:latin typeface="Arial" panose="020B0604020202020204" pitchFamily="34" charset="0"/>
                <a:ea typeface="Cambria" panose="02040503050406030204" pitchFamily="18" charset="0"/>
                <a:cs typeface="Times New Roman" panose="02020603050405020304" pitchFamily="18" charset="0"/>
              </a:rPr>
              <a:t>Spain</a:t>
            </a:r>
          </a:p>
          <a:p>
            <a:pPr algn="just">
              <a:lnSpc>
                <a:spcPct val="115000"/>
              </a:lnSpc>
            </a:pPr>
            <a:endParaRPr lang="en-US" sz="2800" b="1" dirty="0">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r>
              <a:rPr lang="en-US" sz="2800" b="1" dirty="0" smtClean="0">
                <a:latin typeface="Arial" panose="020B0604020202020204" pitchFamily="34" charset="0"/>
                <a:ea typeface="Cambria" panose="02040503050406030204" pitchFamily="18" charset="0"/>
                <a:cs typeface="Times New Roman" panose="02020603050405020304" pitchFamily="18" charset="0"/>
              </a:rPr>
              <a:t>	Franco-American Alliance</a:t>
            </a:r>
          </a:p>
          <a:p>
            <a:pPr indent="228600" algn="just">
              <a:lnSpc>
                <a:spcPct val="115000"/>
              </a:lnSpc>
            </a:pPr>
            <a:endParaRPr lang="en-US" sz="2800" b="1" dirty="0">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r>
              <a:rPr lang="en-US" sz="2800" b="1" dirty="0" smtClean="0">
                <a:latin typeface="Arial" panose="020B0604020202020204" pitchFamily="34" charset="0"/>
                <a:ea typeface="Cambria" panose="02040503050406030204" pitchFamily="18" charset="0"/>
                <a:cs typeface="Times New Roman" panose="02020603050405020304" pitchFamily="18" charset="0"/>
              </a:rPr>
              <a:t>	John </a:t>
            </a:r>
            <a:r>
              <a:rPr lang="en-US" sz="2800" b="1" dirty="0">
                <a:latin typeface="Arial" panose="020B0604020202020204" pitchFamily="34" charset="0"/>
                <a:ea typeface="Cambria" panose="02040503050406030204" pitchFamily="18" charset="0"/>
                <a:cs typeface="Times New Roman" panose="02020603050405020304" pitchFamily="18" charset="0"/>
              </a:rPr>
              <a:t>Paul </a:t>
            </a:r>
            <a:r>
              <a:rPr lang="en-US" sz="2800" b="1" dirty="0" smtClean="0">
                <a:latin typeface="Arial" panose="020B0604020202020204" pitchFamily="34" charset="0"/>
                <a:ea typeface="Cambria" panose="02040503050406030204" pitchFamily="18" charset="0"/>
                <a:cs typeface="Times New Roman" panose="02020603050405020304" pitchFamily="18" charset="0"/>
              </a:rPr>
              <a:t>Jones</a:t>
            </a:r>
          </a:p>
          <a:p>
            <a:pPr indent="228600" algn="just">
              <a:lnSpc>
                <a:spcPct val="115000"/>
              </a:lnSpc>
            </a:pPr>
            <a:endParaRPr lang="en-US" sz="2800" b="1" dirty="0">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r>
              <a:rPr lang="en-US" sz="2800" b="1" dirty="0">
                <a:latin typeface="Arial" panose="020B0604020202020204" pitchFamily="34" charset="0"/>
                <a:ea typeface="Cambria" panose="02040503050406030204" pitchFamily="18" charset="0"/>
                <a:cs typeface="Times New Roman" panose="02020603050405020304" pitchFamily="18" charset="0"/>
              </a:rPr>
              <a:t>	</a:t>
            </a:r>
            <a:r>
              <a:rPr lang="en-US" sz="2800" b="1" dirty="0" smtClean="0">
                <a:latin typeface="Arial" panose="020B0604020202020204" pitchFamily="34" charset="0"/>
                <a:ea typeface="Cambria" panose="02040503050406030204" pitchFamily="18" charset="0"/>
                <a:cs typeface="Times New Roman" panose="02020603050405020304" pitchFamily="18" charset="0"/>
              </a:rPr>
              <a:t>	</a:t>
            </a:r>
            <a:r>
              <a:rPr lang="en-US" sz="2800" b="1" i="1" dirty="0" err="1" smtClean="0">
                <a:latin typeface="Arial" panose="020B0604020202020204" pitchFamily="34" charset="0"/>
                <a:ea typeface="Cambria" panose="02040503050406030204" pitchFamily="18" charset="0"/>
                <a:cs typeface="Times New Roman" panose="02020603050405020304" pitchFamily="18" charset="0"/>
              </a:rPr>
              <a:t>Bonhomme</a:t>
            </a:r>
            <a:r>
              <a:rPr lang="en-US" sz="2800" b="1" i="1" dirty="0" smtClean="0">
                <a:latin typeface="Arial" panose="020B0604020202020204" pitchFamily="34" charset="0"/>
                <a:ea typeface="Cambria" panose="02040503050406030204" pitchFamily="18" charset="0"/>
                <a:cs typeface="Times New Roman" panose="02020603050405020304" pitchFamily="18" charset="0"/>
              </a:rPr>
              <a:t> </a:t>
            </a:r>
            <a:r>
              <a:rPr lang="en-US" sz="2800" b="1" i="1" dirty="0">
                <a:latin typeface="Arial" panose="020B0604020202020204" pitchFamily="34" charset="0"/>
                <a:ea typeface="Cambria" panose="02040503050406030204" pitchFamily="18" charset="0"/>
                <a:cs typeface="Times New Roman" panose="02020603050405020304" pitchFamily="18" charset="0"/>
              </a:rPr>
              <a:t>Richard</a:t>
            </a:r>
            <a:r>
              <a:rPr lang="en-US" sz="2800" b="1" dirty="0">
                <a:latin typeface="Arial" panose="020B0604020202020204" pitchFamily="34" charset="0"/>
                <a:ea typeface="Cambria" panose="02040503050406030204" pitchFamily="18" charset="0"/>
                <a:cs typeface="Times New Roman" panose="02020603050405020304" pitchFamily="18" charset="0"/>
              </a:rPr>
              <a:t> vs. </a:t>
            </a:r>
            <a:r>
              <a:rPr lang="en-US" sz="2800" b="1" i="1" dirty="0" err="1">
                <a:latin typeface="Arial" panose="020B0604020202020204" pitchFamily="34" charset="0"/>
                <a:ea typeface="Cambria" panose="02040503050406030204" pitchFamily="18" charset="0"/>
                <a:cs typeface="Times New Roman" panose="02020603050405020304" pitchFamily="18" charset="0"/>
              </a:rPr>
              <a:t>Serapis</a:t>
            </a:r>
            <a:endParaRPr lang="en-US" sz="2800" b="1" dirty="0">
              <a:latin typeface="Garamond" panose="02020404030301010803" pitchFamily="18" charset="0"/>
              <a:ea typeface="Cambria" panose="02040503050406030204" pitchFamily="18" charset="0"/>
              <a:cs typeface="Times New Roman" panose="02020603050405020304" pitchFamily="18" charset="0"/>
            </a:endParaRPr>
          </a:p>
          <a:p>
            <a:pPr algn="just">
              <a:lnSpc>
                <a:spcPct val="115000"/>
              </a:lnSpc>
            </a:pPr>
            <a:endParaRPr lang="en-US" sz="2800" b="1" dirty="0" smtClean="0">
              <a:latin typeface="Arial" panose="020B0604020202020204" pitchFamily="34" charset="0"/>
              <a:ea typeface="Cambria" panose="02040503050406030204" pitchFamily="18" charset="0"/>
              <a:cs typeface="Times New Roman" panose="02020603050405020304" pitchFamily="18" charset="0"/>
            </a:endParaRPr>
          </a:p>
          <a:p>
            <a:pPr algn="just">
              <a:lnSpc>
                <a:spcPct val="115000"/>
              </a:lnSpc>
            </a:pPr>
            <a:r>
              <a:rPr lang="en-US" sz="2800" b="1" dirty="0" smtClean="0">
                <a:latin typeface="Arial" panose="020B0604020202020204" pitchFamily="34" charset="0"/>
                <a:ea typeface="Cambria" panose="02040503050406030204" pitchFamily="18" charset="0"/>
                <a:cs typeface="Times New Roman" panose="02020603050405020304" pitchFamily="18" charset="0"/>
              </a:rPr>
              <a:t>Iroquois </a:t>
            </a:r>
            <a:r>
              <a:rPr lang="en-US" sz="2800" b="1" dirty="0">
                <a:latin typeface="Arial" panose="020B0604020202020204" pitchFamily="34" charset="0"/>
                <a:ea typeface="Cambria" panose="02040503050406030204" pitchFamily="18" charset="0"/>
                <a:cs typeface="Times New Roman" panose="02020603050405020304" pitchFamily="18" charset="0"/>
              </a:rPr>
              <a:t>split</a:t>
            </a:r>
            <a:endParaRPr lang="en-US" sz="2800" b="1" dirty="0">
              <a:latin typeface="Garamond" panose="02020404030301010803" pitchFamily="18" charset="0"/>
              <a:ea typeface="Cambria" panose="02040503050406030204" pitchFamily="18" charset="0"/>
              <a:cs typeface="Times New Roman" panose="02020603050405020304" pitchFamily="18" charset="0"/>
            </a:endParaRPr>
          </a:p>
          <a:p>
            <a:pPr indent="228600" algn="just">
              <a:lnSpc>
                <a:spcPct val="115000"/>
              </a:lnSpc>
            </a:pPr>
            <a:endParaRPr lang="en-US" sz="2800" b="1" dirty="0" smtClean="0">
              <a:latin typeface="Arial" panose="020B0604020202020204" pitchFamily="34" charset="0"/>
              <a:ea typeface="Cambria" panose="02040503050406030204" pitchFamily="18" charset="0"/>
              <a:cs typeface="Times New Roman" panose="02020603050405020304" pitchFamily="18" charset="0"/>
            </a:endParaRPr>
          </a:p>
          <a:p>
            <a:pPr indent="228600" algn="just">
              <a:lnSpc>
                <a:spcPct val="115000"/>
              </a:lnSpc>
            </a:pPr>
            <a:r>
              <a:rPr lang="en-US" sz="2800" b="1" dirty="0" smtClean="0">
                <a:latin typeface="Arial" panose="020B0604020202020204" pitchFamily="34" charset="0"/>
                <a:ea typeface="Cambria" panose="02040503050406030204" pitchFamily="18" charset="0"/>
                <a:cs typeface="Times New Roman" panose="02020603050405020304" pitchFamily="18" charset="0"/>
              </a:rPr>
              <a:t>	</a:t>
            </a:r>
            <a:r>
              <a:rPr lang="en-US" sz="2800" b="1" dirty="0" err="1" smtClean="0">
                <a:latin typeface="Arial" panose="020B0604020202020204" pitchFamily="34" charset="0"/>
                <a:ea typeface="Cambria" panose="02040503050406030204" pitchFamily="18" charset="0"/>
                <a:cs typeface="Times New Roman" panose="02020603050405020304" pitchFamily="18" charset="0"/>
              </a:rPr>
              <a:t>Thayendanegea</a:t>
            </a:r>
            <a:r>
              <a:rPr lang="en-US" sz="2800" b="1" dirty="0" smtClean="0">
                <a:latin typeface="Arial" panose="020B0604020202020204" pitchFamily="34" charset="0"/>
                <a:ea typeface="Cambria" panose="02040503050406030204" pitchFamily="18" charset="0"/>
                <a:cs typeface="Times New Roman" panose="02020603050405020304" pitchFamily="18" charset="0"/>
              </a:rPr>
              <a:t> </a:t>
            </a:r>
            <a:r>
              <a:rPr lang="en-US" sz="2800" b="1" dirty="0">
                <a:latin typeface="Arial" panose="020B0604020202020204" pitchFamily="34" charset="0"/>
                <a:ea typeface="Cambria" panose="02040503050406030204" pitchFamily="18" charset="0"/>
                <a:cs typeface="Times New Roman" panose="02020603050405020304" pitchFamily="18" charset="0"/>
              </a:rPr>
              <a:t>(Joseph Brant)</a:t>
            </a:r>
            <a:endParaRPr lang="en-US" sz="2800" b="1" dirty="0">
              <a:latin typeface="Garamond" panose="02020404030301010803" pitchFamily="18" charset="0"/>
              <a:ea typeface="Cambria" panose="02040503050406030204" pitchFamily="18" charset="0"/>
              <a:cs typeface="Times New Roman" panose="02020603050405020304" pitchFamily="18" charset="0"/>
            </a:endParaRPr>
          </a:p>
          <a:p>
            <a:pPr algn="just">
              <a:lnSpc>
                <a:spcPct val="115000"/>
              </a:lnSpc>
            </a:pPr>
            <a:endParaRPr lang="en-US" sz="2800" b="1" dirty="0" smtClean="0">
              <a:latin typeface="Arial" panose="020B0604020202020204" pitchFamily="34" charset="0"/>
              <a:ea typeface="Cambria" panose="02040503050406030204" pitchFamily="18" charset="0"/>
              <a:cs typeface="Times New Roman" panose="02020603050405020304" pitchFamily="18" charset="0"/>
            </a:endParaRPr>
          </a:p>
          <a:p>
            <a:pPr algn="just">
              <a:lnSpc>
                <a:spcPct val="115000"/>
              </a:lnSpc>
            </a:pPr>
            <a:r>
              <a:rPr lang="en-US" sz="2800" b="1" dirty="0" smtClean="0">
                <a:latin typeface="Arial" panose="020B0604020202020204" pitchFamily="34" charset="0"/>
                <a:ea typeface="Cambria" panose="02040503050406030204" pitchFamily="18" charset="0"/>
                <a:cs typeface="Times New Roman" panose="02020603050405020304" pitchFamily="18" charset="0"/>
              </a:rPr>
              <a:t>Loyalists</a:t>
            </a:r>
            <a:endParaRPr lang="en-US" sz="2800" b="1" dirty="0">
              <a:effectLst/>
              <a:latin typeface="Garamond" panose="02020404030301010803"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56979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c.allpostersimages.com/images/P-473-488-90/22/2246/KU2ZD00Z/posters/americans-capturing-a-british-redoubt-during-the-battle-of-yorktown-c-178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476" y="-415608"/>
            <a:ext cx="13145116" cy="98379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6720" y="168382"/>
            <a:ext cx="10261600" cy="4552015"/>
          </a:xfrm>
          <a:prstGeom prst="rect">
            <a:avLst/>
          </a:prstGeom>
        </p:spPr>
        <p:txBody>
          <a:bodyPr wrap="square">
            <a:spAutoFit/>
          </a:bodyPr>
          <a:lstStyle/>
          <a:p>
            <a:pPr algn="just">
              <a:lnSpc>
                <a:spcPct val="115000"/>
              </a:lnSpc>
            </a:pPr>
            <a:r>
              <a:rPr lang="en-US" sz="2800" b="1" dirty="0" smtClean="0">
                <a:latin typeface="Arial" panose="020B0604020202020204" pitchFamily="34" charset="0"/>
                <a:ea typeface="Cambria" panose="02040503050406030204" pitchFamily="18" charset="0"/>
                <a:cs typeface="Times New Roman" panose="02020603050405020304" pitchFamily="18" charset="0"/>
              </a:rPr>
              <a:t>South</a:t>
            </a:r>
          </a:p>
          <a:p>
            <a:pPr algn="just">
              <a:lnSpc>
                <a:spcPct val="115000"/>
              </a:lnSpc>
            </a:pPr>
            <a:endParaRPr lang="en-US" sz="2800" b="1" dirty="0">
              <a:latin typeface="Garamond" panose="02020404030301010803" pitchFamily="18" charset="0"/>
              <a:ea typeface="Cambria" panose="02040503050406030204" pitchFamily="18" charset="0"/>
              <a:cs typeface="Times New Roman" panose="02020603050405020304" pitchFamily="18" charset="0"/>
            </a:endParaRPr>
          </a:p>
          <a:p>
            <a:pPr indent="457200" algn="just">
              <a:lnSpc>
                <a:spcPct val="115000"/>
              </a:lnSpc>
            </a:pPr>
            <a:r>
              <a:rPr lang="en-US" sz="2800" b="1" dirty="0">
                <a:latin typeface="Arial" panose="020B0604020202020204" pitchFamily="34" charset="0"/>
                <a:ea typeface="Cambria" panose="02040503050406030204" pitchFamily="18" charset="0"/>
                <a:cs typeface="Times New Roman" panose="02020603050405020304" pitchFamily="18" charset="0"/>
              </a:rPr>
              <a:t>Savannah and </a:t>
            </a:r>
            <a:r>
              <a:rPr lang="en-US" sz="2800" b="1" dirty="0" smtClean="0">
                <a:latin typeface="Arial" panose="020B0604020202020204" pitchFamily="34" charset="0"/>
                <a:ea typeface="Cambria" panose="02040503050406030204" pitchFamily="18" charset="0"/>
                <a:cs typeface="Times New Roman" panose="02020603050405020304" pitchFamily="18" charset="0"/>
              </a:rPr>
              <a:t>Charleston</a:t>
            </a:r>
          </a:p>
          <a:p>
            <a:pPr indent="457200" algn="just">
              <a:lnSpc>
                <a:spcPct val="115000"/>
              </a:lnSpc>
            </a:pPr>
            <a:endParaRPr lang="en-US" sz="2800" b="1" dirty="0" smtClean="0">
              <a:latin typeface="Garamond" panose="02020404030301010803" pitchFamily="18" charset="0"/>
              <a:ea typeface="Cambria" panose="02040503050406030204" pitchFamily="18" charset="0"/>
              <a:cs typeface="Times New Roman" panose="02020603050405020304" pitchFamily="18" charset="0"/>
            </a:endParaRPr>
          </a:p>
          <a:p>
            <a:pPr indent="457200" algn="just">
              <a:lnSpc>
                <a:spcPct val="115000"/>
              </a:lnSpc>
            </a:pPr>
            <a:endParaRPr lang="en-US" sz="2800" b="1" dirty="0" smtClean="0">
              <a:latin typeface="Garamond" panose="02020404030301010803" pitchFamily="18" charset="0"/>
              <a:ea typeface="Cambria" panose="02040503050406030204" pitchFamily="18" charset="0"/>
              <a:cs typeface="Times New Roman" panose="02020603050405020304" pitchFamily="18" charset="0"/>
            </a:endParaRPr>
          </a:p>
          <a:p>
            <a:pPr indent="457200" algn="just">
              <a:lnSpc>
                <a:spcPct val="115000"/>
              </a:lnSpc>
            </a:pPr>
            <a:r>
              <a:rPr lang="en-US" sz="2800" b="1" dirty="0" smtClean="0">
                <a:latin typeface="Arial" panose="020B0604020202020204" pitchFamily="34" charset="0"/>
                <a:ea typeface="Cambria" panose="02040503050406030204" pitchFamily="18" charset="0"/>
                <a:cs typeface="Times New Roman" panose="02020603050405020304" pitchFamily="18" charset="0"/>
              </a:rPr>
              <a:t>Daniel </a:t>
            </a:r>
            <a:r>
              <a:rPr lang="en-US" sz="2800" b="1" dirty="0">
                <a:latin typeface="Arial" panose="020B0604020202020204" pitchFamily="34" charset="0"/>
                <a:ea typeface="Cambria" panose="02040503050406030204" pitchFamily="18" charset="0"/>
                <a:cs typeface="Times New Roman" panose="02020603050405020304" pitchFamily="18" charset="0"/>
              </a:rPr>
              <a:t>Morgan and Battle of </a:t>
            </a:r>
            <a:r>
              <a:rPr lang="en-US" sz="2800" b="1" dirty="0" smtClean="0">
                <a:latin typeface="Arial" panose="020B0604020202020204" pitchFamily="34" charset="0"/>
                <a:ea typeface="Cambria" panose="02040503050406030204" pitchFamily="18" charset="0"/>
                <a:cs typeface="Times New Roman" panose="02020603050405020304" pitchFamily="18" charset="0"/>
              </a:rPr>
              <a:t>Cowpens</a:t>
            </a:r>
          </a:p>
          <a:p>
            <a:pPr indent="457200" algn="just">
              <a:lnSpc>
                <a:spcPct val="115000"/>
              </a:lnSpc>
            </a:pPr>
            <a:endParaRPr lang="en-US" sz="2800" b="1" dirty="0">
              <a:latin typeface="Arial" panose="020B0604020202020204" pitchFamily="34" charset="0"/>
              <a:ea typeface="Cambria" panose="02040503050406030204" pitchFamily="18" charset="0"/>
              <a:cs typeface="Times New Roman" panose="02020603050405020304" pitchFamily="18" charset="0"/>
            </a:endParaRPr>
          </a:p>
          <a:p>
            <a:pPr indent="457200" algn="just">
              <a:lnSpc>
                <a:spcPct val="115000"/>
              </a:lnSpc>
            </a:pPr>
            <a:endParaRPr lang="en-US" sz="2800" b="1" dirty="0">
              <a:latin typeface="Garamond" panose="02020404030301010803" pitchFamily="18" charset="0"/>
              <a:ea typeface="Cambria" panose="02040503050406030204" pitchFamily="18" charset="0"/>
              <a:cs typeface="Times New Roman" panose="02020603050405020304" pitchFamily="18" charset="0"/>
            </a:endParaRPr>
          </a:p>
          <a:p>
            <a:pPr indent="457200" algn="just">
              <a:lnSpc>
                <a:spcPct val="115000"/>
              </a:lnSpc>
            </a:pPr>
            <a:r>
              <a:rPr lang="en-US" sz="2800" b="1" dirty="0">
                <a:latin typeface="Arial" panose="020B0604020202020204" pitchFamily="34" charset="0"/>
                <a:ea typeface="Cambria" panose="02040503050406030204" pitchFamily="18" charset="0"/>
                <a:cs typeface="Times New Roman" panose="02020603050405020304" pitchFamily="18" charset="0"/>
              </a:rPr>
              <a:t>Lord Cornwallis and </a:t>
            </a:r>
            <a:r>
              <a:rPr lang="en-US" sz="2800" b="1" dirty="0" smtClean="0">
                <a:latin typeface="Arial" panose="020B0604020202020204" pitchFamily="34" charset="0"/>
                <a:ea typeface="Cambria" panose="02040503050406030204" pitchFamily="18" charset="0"/>
                <a:cs typeface="Times New Roman" panose="02020603050405020304" pitchFamily="18" charset="0"/>
              </a:rPr>
              <a:t>Yorktown</a:t>
            </a:r>
            <a:endParaRPr lang="en-US" sz="2800" b="1" dirty="0">
              <a:effectLst/>
              <a:latin typeface="Garamond" panose="02020404030301010803" pitchFamily="18" charset="0"/>
              <a:ea typeface="Cambria" panose="02040503050406030204" pitchFamily="18" charset="0"/>
              <a:cs typeface="Times New Roman" panose="02020603050405020304" pitchFamily="18" charset="0"/>
            </a:endParaRPr>
          </a:p>
        </p:txBody>
      </p:sp>
      <p:sp>
        <p:nvSpPr>
          <p:cNvPr id="3" name="Rectangle 2"/>
          <p:cNvSpPr/>
          <p:nvPr/>
        </p:nvSpPr>
        <p:spPr>
          <a:xfrm>
            <a:off x="0" y="5407959"/>
            <a:ext cx="4265335" cy="560474"/>
          </a:xfrm>
          <a:prstGeom prst="rect">
            <a:avLst/>
          </a:prstGeom>
        </p:spPr>
        <p:txBody>
          <a:bodyPr wrap="none">
            <a:spAutoFit/>
          </a:bodyPr>
          <a:lstStyle/>
          <a:p>
            <a:pPr indent="457200" algn="just">
              <a:lnSpc>
                <a:spcPct val="115000"/>
              </a:lnSpc>
            </a:pPr>
            <a:r>
              <a:rPr lang="en-US" sz="2800" b="1" dirty="0">
                <a:latin typeface="Arial" panose="020B0604020202020204" pitchFamily="34" charset="0"/>
                <a:ea typeface="Cambria" panose="02040503050406030204" pitchFamily="18" charset="0"/>
                <a:cs typeface="Times New Roman" panose="02020603050405020304" pitchFamily="18" charset="0"/>
              </a:rPr>
              <a:t>Treaty of Paris (1783)</a:t>
            </a:r>
            <a:endParaRPr lang="en-US" sz="2800" b="1" dirty="0">
              <a:latin typeface="Garamond" panose="02020404030301010803"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58216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3524" y="429047"/>
            <a:ext cx="10261600" cy="5755422"/>
          </a:xfrm>
          <a:prstGeom prst="rect">
            <a:avLst/>
          </a:prstGeom>
        </p:spPr>
        <p:txBody>
          <a:bodyPr wrap="square">
            <a:spAutoFit/>
          </a:bodyPr>
          <a:lstStyle/>
          <a:p>
            <a:r>
              <a:rPr lang="en-US" sz="3200" b="1" dirty="0" smtClean="0">
                <a:latin typeface="Garamond" panose="02020404030301010803" pitchFamily="18" charset="0"/>
                <a:ea typeface="Cambria" panose="02040503050406030204" pitchFamily="18" charset="0"/>
                <a:cs typeface="Times New Roman" panose="02020603050405020304" pitchFamily="18" charset="0"/>
              </a:rPr>
              <a:t>          </a:t>
            </a:r>
            <a:r>
              <a:rPr lang="en-US" sz="3200" b="1" u="sng" dirty="0" smtClean="0">
                <a:latin typeface="Garamond" panose="02020404030301010803" pitchFamily="18" charset="0"/>
                <a:ea typeface="Cambria" panose="02040503050406030204" pitchFamily="18" charset="0"/>
                <a:cs typeface="Times New Roman" panose="02020603050405020304" pitchFamily="18" charset="0"/>
              </a:rPr>
              <a:t>Creating Our Government</a:t>
            </a:r>
          </a:p>
          <a:p>
            <a:pPr algn="just"/>
            <a:endParaRPr lang="en-US" sz="2800" b="1" dirty="0">
              <a:effectLst/>
              <a:latin typeface="Garamond" panose="02020404030301010803" pitchFamily="18" charset="0"/>
              <a:ea typeface="Cambria" panose="02040503050406030204" pitchFamily="18" charset="0"/>
              <a:cs typeface="Times New Roman" panose="02020603050405020304" pitchFamily="18" charset="0"/>
            </a:endParaRPr>
          </a:p>
          <a:p>
            <a:pPr algn="just"/>
            <a:r>
              <a:rPr lang="en-US" sz="2800" b="1" dirty="0" smtClean="0">
                <a:latin typeface="Garamond" panose="02020404030301010803" pitchFamily="18" charset="0"/>
                <a:ea typeface="Cambria" panose="02040503050406030204" pitchFamily="18" charset="0"/>
                <a:cs typeface="Times New Roman" panose="02020603050405020304" pitchFamily="18" charset="0"/>
              </a:rPr>
              <a:t>Terms:</a:t>
            </a:r>
          </a:p>
          <a:p>
            <a:pPr marL="514350" indent="-514350" algn="just">
              <a:buFont typeface="+mj-lt"/>
              <a:buAutoNum type="arabicPeriod"/>
            </a:pPr>
            <a:r>
              <a:rPr lang="en-US" sz="2800" b="1" dirty="0" smtClean="0">
                <a:effectLst/>
                <a:latin typeface="Garamond" panose="02020404030301010803" pitchFamily="18" charset="0"/>
                <a:ea typeface="Cambria" panose="02040503050406030204" pitchFamily="18" charset="0"/>
                <a:cs typeface="Times New Roman" panose="02020603050405020304" pitchFamily="18" charset="0"/>
              </a:rPr>
              <a:t>Northwest Ordinance(s)</a:t>
            </a:r>
          </a:p>
          <a:p>
            <a:pPr marL="514350" indent="-514350" algn="just">
              <a:buFont typeface="+mj-lt"/>
              <a:buAutoNum type="arabicPeriod"/>
            </a:pPr>
            <a:r>
              <a:rPr lang="en-US" sz="2800" b="1" dirty="0" smtClean="0">
                <a:latin typeface="Garamond" panose="02020404030301010803" pitchFamily="18" charset="0"/>
                <a:ea typeface="Cambria" panose="02040503050406030204" pitchFamily="18" charset="0"/>
                <a:cs typeface="Times New Roman" panose="02020603050405020304" pitchFamily="18" charset="0"/>
              </a:rPr>
              <a:t>Shays’s Rebellion</a:t>
            </a:r>
          </a:p>
          <a:p>
            <a:pPr marL="514350" indent="-514350" algn="just">
              <a:buFont typeface="+mj-lt"/>
              <a:buAutoNum type="arabicPeriod"/>
            </a:pPr>
            <a:r>
              <a:rPr lang="en-US" sz="2800" b="1" dirty="0" smtClean="0">
                <a:latin typeface="Garamond" panose="02020404030301010803" pitchFamily="18" charset="0"/>
                <a:ea typeface="Cambria" panose="02040503050406030204" pitchFamily="18" charset="0"/>
                <a:cs typeface="Times New Roman" panose="02020603050405020304" pitchFamily="18" charset="0"/>
              </a:rPr>
              <a:t>Connecticut Compromise</a:t>
            </a:r>
            <a:endParaRPr lang="en-US" sz="2800" b="1" dirty="0" smtClean="0">
              <a:effectLst/>
              <a:latin typeface="Garamond" panose="02020404030301010803" pitchFamily="18" charset="0"/>
              <a:ea typeface="Cambria" panose="02040503050406030204" pitchFamily="18" charset="0"/>
              <a:cs typeface="Times New Roman" panose="02020603050405020304" pitchFamily="18" charset="0"/>
            </a:endParaRPr>
          </a:p>
          <a:p>
            <a:pPr marL="514350" indent="-514350" algn="just">
              <a:buFont typeface="+mj-lt"/>
              <a:buAutoNum type="arabicPeriod"/>
            </a:pPr>
            <a:r>
              <a:rPr lang="en-US" sz="2800" b="1" dirty="0" smtClean="0">
                <a:latin typeface="Garamond" panose="02020404030301010803" pitchFamily="18" charset="0"/>
                <a:ea typeface="Cambria" panose="02040503050406030204" pitchFamily="18" charset="0"/>
                <a:cs typeface="Times New Roman" panose="02020603050405020304" pitchFamily="18" charset="0"/>
              </a:rPr>
              <a:t>Slavery in the Constitution…(?)</a:t>
            </a:r>
          </a:p>
          <a:p>
            <a:pPr marL="514350" indent="-514350" algn="just">
              <a:buFont typeface="+mj-lt"/>
              <a:buAutoNum type="arabicPeriod"/>
            </a:pPr>
            <a:r>
              <a:rPr lang="en-US" sz="2800" b="1" dirty="0" smtClean="0">
                <a:latin typeface="Garamond" panose="02020404030301010803" pitchFamily="18" charset="0"/>
                <a:ea typeface="Cambria" panose="02040503050406030204" pitchFamily="18" charset="0"/>
                <a:cs typeface="Times New Roman" panose="02020603050405020304" pitchFamily="18" charset="0"/>
              </a:rPr>
              <a:t>Federalists vs. Anti-Federalists</a:t>
            </a:r>
            <a:endParaRPr lang="en-US" sz="2800" b="1" dirty="0" smtClean="0">
              <a:latin typeface="Garamond" panose="02020404030301010803" pitchFamily="18" charset="0"/>
              <a:ea typeface="Cambria" panose="02040503050406030204" pitchFamily="18" charset="0"/>
              <a:cs typeface="Times New Roman" panose="02020603050405020304" pitchFamily="18" charset="0"/>
            </a:endParaRPr>
          </a:p>
          <a:p>
            <a:pPr marL="514350" indent="-514350" algn="just">
              <a:buFont typeface="+mj-lt"/>
              <a:buAutoNum type="arabicPeriod"/>
            </a:pPr>
            <a:r>
              <a:rPr lang="en-US" sz="2800" b="1" dirty="0" smtClean="0">
                <a:effectLst/>
                <a:latin typeface="Garamond" panose="02020404030301010803" pitchFamily="18" charset="0"/>
                <a:ea typeface="Cambria" panose="02040503050406030204" pitchFamily="18" charset="0"/>
                <a:cs typeface="Times New Roman" panose="02020603050405020304" pitchFamily="18" charset="0"/>
              </a:rPr>
              <a:t>Judith Sargent Murray</a:t>
            </a:r>
            <a:endParaRPr lang="en-US" sz="2800" b="1" dirty="0" smtClean="0">
              <a:effectLst/>
              <a:latin typeface="Garamond" panose="02020404030301010803" pitchFamily="18" charset="0"/>
              <a:ea typeface="Cambria" panose="02040503050406030204" pitchFamily="18" charset="0"/>
              <a:cs typeface="Times New Roman" panose="02020603050405020304" pitchFamily="18" charset="0"/>
            </a:endParaRPr>
          </a:p>
          <a:p>
            <a:pPr algn="just"/>
            <a:endParaRPr lang="en-US" sz="2800" b="1" dirty="0">
              <a:latin typeface="Garamond" panose="02020404030301010803" pitchFamily="18" charset="0"/>
              <a:ea typeface="Cambria" panose="02040503050406030204" pitchFamily="18" charset="0"/>
              <a:cs typeface="Times New Roman" panose="02020603050405020304" pitchFamily="18" charset="0"/>
            </a:endParaRPr>
          </a:p>
          <a:p>
            <a:pPr algn="just"/>
            <a:r>
              <a:rPr lang="en-US" sz="2800" b="1" dirty="0" smtClean="0">
                <a:effectLst/>
                <a:latin typeface="Garamond" panose="02020404030301010803" pitchFamily="18" charset="0"/>
                <a:ea typeface="Cambria" panose="02040503050406030204" pitchFamily="18" charset="0"/>
                <a:cs typeface="Times New Roman" panose="02020603050405020304" pitchFamily="18" charset="0"/>
              </a:rPr>
              <a:t>You’ll have ~10 minutes to prepare a 60-second</a:t>
            </a:r>
          </a:p>
          <a:p>
            <a:pPr algn="just"/>
            <a:r>
              <a:rPr lang="en-US" sz="2800" b="1" dirty="0" smtClean="0">
                <a:effectLst/>
                <a:latin typeface="Garamond" panose="02020404030301010803" pitchFamily="18" charset="0"/>
                <a:ea typeface="Cambria" panose="02040503050406030204" pitchFamily="18" charset="0"/>
                <a:cs typeface="Times New Roman" panose="02020603050405020304" pitchFamily="18" charset="0"/>
              </a:rPr>
              <a:t>presentation that explains this topic’s significance </a:t>
            </a:r>
          </a:p>
          <a:p>
            <a:pPr algn="just"/>
            <a:r>
              <a:rPr lang="en-US" sz="2800" b="1" dirty="0" smtClean="0">
                <a:effectLst/>
                <a:latin typeface="Garamond" panose="02020404030301010803" pitchFamily="18" charset="0"/>
                <a:ea typeface="Cambria" panose="02040503050406030204" pitchFamily="18" charset="0"/>
                <a:cs typeface="Times New Roman" panose="02020603050405020304" pitchFamily="18" charset="0"/>
              </a:rPr>
              <a:t>to this period in US history.  I will use a timer!</a:t>
            </a:r>
            <a:endParaRPr lang="en-US" sz="2800" b="1" dirty="0">
              <a:effectLst/>
              <a:latin typeface="Garamond" panose="02020404030301010803" pitchFamily="18" charset="0"/>
              <a:ea typeface="Cambria" panose="02040503050406030204" pitchFamily="18" charset="0"/>
              <a:cs typeface="Times New Roman" panose="02020603050405020304" pitchFamily="18" charset="0"/>
            </a:endParaRPr>
          </a:p>
        </p:txBody>
      </p:sp>
      <p:pic>
        <p:nvPicPr>
          <p:cNvPr id="1026" name="Picture 2" descr="Image result for judith sargent mur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2348" y="0"/>
            <a:ext cx="1869652" cy="23710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orthwest ordi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651" y="3530042"/>
            <a:ext cx="5720789" cy="38615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hays rebell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16" y="64757"/>
            <a:ext cx="3081222" cy="23063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liver Ellsworth and Roger Sherman writing the Connecticut Compromise (from a mural in the U.S. Capitol by Bradley Steve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8884" y="3890866"/>
            <a:ext cx="1453116" cy="14531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ederalist vs anti federali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22348" y="2679480"/>
            <a:ext cx="1869652" cy="10516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classconnection.s3.amazonaws.com/725/flashcards/849725/jpg/3-5ths_compromise131921690170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43" y="2010236"/>
            <a:ext cx="1872272" cy="188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581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863417"/>
          </a:xfrm>
          <a:prstGeom prst="rect">
            <a:avLst/>
          </a:prstGeom>
          <a:noFill/>
        </p:spPr>
        <p:txBody>
          <a:bodyPr wrap="square" rtlCol="0">
            <a:spAutoFit/>
          </a:bodyPr>
          <a:lstStyle/>
          <a:p>
            <a:r>
              <a:rPr lang="en-US" sz="2000" b="1" dirty="0" smtClean="0"/>
              <a:t>Northwest Ordinance: </a:t>
            </a:r>
            <a:r>
              <a:rPr lang="en-US" sz="2000" dirty="0" smtClean="0"/>
              <a:t>One of the few successes of the Articles of Confed.</a:t>
            </a:r>
          </a:p>
          <a:p>
            <a:r>
              <a:rPr lang="en-US" sz="2000" dirty="0" smtClean="0"/>
              <a:t>1784: Established idea of statehood for territories in the NW Ord. area</a:t>
            </a:r>
          </a:p>
          <a:p>
            <a:r>
              <a:rPr lang="en-US" sz="2000" dirty="0" smtClean="0"/>
              <a:t>1785: Established surveying procedure, split land into large rectangular parcels, set price of acreage at $1</a:t>
            </a:r>
            <a:r>
              <a:rPr lang="en-US" sz="2000" dirty="0"/>
              <a:t> </a:t>
            </a:r>
            <a:r>
              <a:rPr lang="en-US" sz="2000" dirty="0" smtClean="0"/>
              <a:t>minimum</a:t>
            </a:r>
          </a:p>
          <a:p>
            <a:r>
              <a:rPr lang="en-US" sz="2000" dirty="0" smtClean="0"/>
              <a:t>1787: Created boundaries for Ohio, Indiana, Illinois, Michigan, and Wisconsin; prohibited slavery; established local support for schools; established procedure for creating constitutions and applying for statehood as populations grew</a:t>
            </a:r>
          </a:p>
          <a:p>
            <a:endParaRPr lang="en-US" sz="2000" dirty="0"/>
          </a:p>
          <a:p>
            <a:r>
              <a:rPr lang="en-US" sz="2000" b="1" dirty="0" smtClean="0"/>
              <a:t>Shays’s Rebellion: </a:t>
            </a:r>
            <a:r>
              <a:rPr lang="en-US" sz="2000" dirty="0" smtClean="0"/>
              <a:t>After the war, most states established policies that protected debtors from predatory creditors; Massachusetts did not, by virtue of its elite-run legislature.  It also increased taxes dramatically on farmers, who faced ruthless creditors and seizure of assets when they could not afford to pay both their taxes and debts.  Protests of these high taxes and seizure of assets prompted this rebellion, members of which saw themselves as the inheritors of the Patriot cause.  This rebellion failed; it represented the need for a stronger national government that would stop states from instituting harsh, unwise measures and be able to direct policy.</a:t>
            </a:r>
          </a:p>
          <a:p>
            <a:endParaRPr lang="en-US" sz="2000" dirty="0"/>
          </a:p>
          <a:p>
            <a:r>
              <a:rPr lang="en-US" sz="2000" b="1" dirty="0" smtClean="0"/>
              <a:t>Connecticut/Sherman’s/Great Compromise (of 1787): </a:t>
            </a:r>
            <a:r>
              <a:rPr lang="en-US" sz="2000" dirty="0" smtClean="0"/>
              <a:t>Struck a balance between the NJ and VA plans.  Provided for a bicameral legislature.  One of many examples of compromise at the Constitutional Convention.</a:t>
            </a:r>
          </a:p>
          <a:p>
            <a:endParaRPr lang="en-US" sz="2000" dirty="0"/>
          </a:p>
          <a:p>
            <a:r>
              <a:rPr lang="en-US" sz="2000" b="1" dirty="0" smtClean="0"/>
              <a:t>Slavery in the Constitution…(?) </a:t>
            </a:r>
            <a:r>
              <a:rPr lang="en-US" sz="2000" dirty="0" smtClean="0"/>
              <a:t>Referred to as “all other persons,” slaves were not given rights by the Constitution and were counted as 3/5ths of a citizen for purposes of taxation and representation.  “Immigration” could not be regulated by the government until 1808 (at which point the international slave trade was abolished in the US), and there is an early version of a fugitive slave law put into place.  Ultimately, slaves’ status as property and the South’s reliance on slavery worked against those trying to write slavery out of the new nation.</a:t>
            </a:r>
          </a:p>
        </p:txBody>
      </p:sp>
    </p:spTree>
    <p:extLst>
      <p:ext uri="{BB962C8B-B14F-4D97-AF65-F5344CB8AC3E}">
        <p14:creationId xmlns:p14="http://schemas.microsoft.com/office/powerpoint/2010/main" val="2088984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680" y="473293"/>
            <a:ext cx="11612880" cy="4093428"/>
          </a:xfrm>
          <a:prstGeom prst="rect">
            <a:avLst/>
          </a:prstGeom>
          <a:noFill/>
        </p:spPr>
        <p:txBody>
          <a:bodyPr wrap="square" rtlCol="0">
            <a:spAutoFit/>
          </a:bodyPr>
          <a:lstStyle/>
          <a:p>
            <a:r>
              <a:rPr lang="en-US" sz="2000" b="1" dirty="0" smtClean="0"/>
              <a:t>Federalists vs. Anti-Federalists: </a:t>
            </a:r>
            <a:r>
              <a:rPr lang="en-US" sz="2000" dirty="0" smtClean="0"/>
              <a:t>“Federalists” supported a stronger national government, which they argued for through pamphlets, books, speaking tours, and essays, such as the infamous Federalist Papers (which asserted that a large state with many factions within it could more effectively promote liberty, by preventing any one faction from becoming too powerful; also argued that the three branches proposed in the Constitution could “check and balance” each other; among other arguments).  Anti-Federalists argued that the proposed Constitution served elite interests, took too much power away from state and local governments, and did not effectively guarantee individual rights.  These distinctions gave rise to the first political parties during Adams’s administration.</a:t>
            </a:r>
          </a:p>
          <a:p>
            <a:endParaRPr lang="en-US" sz="2000" dirty="0"/>
          </a:p>
          <a:p>
            <a:r>
              <a:rPr lang="en-US" sz="2000" b="1" dirty="0" smtClean="0"/>
              <a:t>Judith Sargent Murray: </a:t>
            </a:r>
            <a:r>
              <a:rPr lang="en-US" sz="2000" dirty="0" smtClean="0"/>
              <a:t>An early feminist writer, Murray argued that women were not naturally intellectually inferior to men; women needed better educational and economic opportunities.</a:t>
            </a:r>
            <a:endParaRPr lang="en-US" sz="2000" b="1" dirty="0" smtClean="0"/>
          </a:p>
          <a:p>
            <a:endParaRPr lang="en-US" sz="2000" dirty="0"/>
          </a:p>
          <a:p>
            <a:endParaRPr lang="en-US" sz="2000" b="1" dirty="0" smtClean="0"/>
          </a:p>
        </p:txBody>
      </p:sp>
    </p:spTree>
    <p:extLst>
      <p:ext uri="{BB962C8B-B14F-4D97-AF65-F5344CB8AC3E}">
        <p14:creationId xmlns:p14="http://schemas.microsoft.com/office/powerpoint/2010/main" val="2416961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608</Words>
  <Application>Microsoft Office PowerPoint</Application>
  <PresentationFormat>Widescreen</PresentationFormat>
  <Paragraphs>91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vt:lpstr>
      <vt:lpstr>Garamond</vt:lpstr>
      <vt:lpstr>Times New Roman</vt:lpstr>
      <vt:lpstr>Office Theme</vt:lpstr>
      <vt:lpstr>Chapter Six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USD497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dc:title>
  <dc:creator>Jordan Boyd</dc:creator>
  <cp:lastModifiedBy>Jordan Boyd</cp:lastModifiedBy>
  <cp:revision>11</cp:revision>
  <cp:lastPrinted>2015-09-29T12:57:05Z</cp:lastPrinted>
  <dcterms:created xsi:type="dcterms:W3CDTF">2015-09-29T12:40:42Z</dcterms:created>
  <dcterms:modified xsi:type="dcterms:W3CDTF">2017-09-27T16:40:47Z</dcterms:modified>
</cp:coreProperties>
</file>