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82" r:id="rId2"/>
    <p:sldId id="272" r:id="rId3"/>
    <p:sldId id="278" r:id="rId4"/>
    <p:sldId id="269" r:id="rId5"/>
    <p:sldId id="279" r:id="rId6"/>
    <p:sldId id="263" r:id="rId7"/>
    <p:sldId id="270" r:id="rId8"/>
    <p:sldId id="280" r:id="rId9"/>
    <p:sldId id="271" r:id="rId10"/>
    <p:sldId id="281" r:id="rId11"/>
    <p:sldId id="274" r:id="rId12"/>
    <p:sldId id="275" r:id="rId13"/>
    <p:sldId id="276" r:id="rId14"/>
    <p:sldId id="27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2A0FD-9A08-43E3-8F70-67EF749CAD8B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D149-2404-458E-967E-8E85934FD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5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E9E2-E7CF-42F7-A330-48850B92D07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D071-93A8-425D-84A2-2DBDA6A8C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D071-93A8-425D-84A2-2DBDA6A8CC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1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D071-93A8-425D-84A2-2DBDA6A8C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2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D071-93A8-425D-84A2-2DBDA6A8CC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7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D071-93A8-425D-84A2-2DBDA6A8CC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6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4D071-93A8-425D-84A2-2DBDA6A8CC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2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2C33ACA-CF86-4DBA-9BC4-4563DBBAA1F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85050D-CA5E-409F-AC11-F8372F3CC87F}" type="datetimeFigureOut">
              <a:rPr lang="en-US" smtClean="0"/>
              <a:t>1/12/2018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Would you rather know when you’re going to die or how you’re going to die?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100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62600" y="4267200"/>
            <a:ext cx="2895600" cy="60016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itchFamily="34" charset="0"/>
              </a:rPr>
              <a:t>Great Britain built a global empire (below) based on motivations for profit and often racist attitudes (above).</a:t>
            </a:r>
            <a:endParaRPr lang="en-US" sz="11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Creates New Age Of Imperialism</a:t>
            </a:r>
            <a:endParaRPr lang="en-US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257800" cy="571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 smtClean="0">
                <a:latin typeface="Century Gothic" pitchFamily="34" charset="0"/>
              </a:rPr>
              <a:t>19</a:t>
            </a:r>
            <a:r>
              <a:rPr lang="en-US" sz="1700" b="1" baseline="30000" dirty="0" smtClean="0">
                <a:latin typeface="Century Gothic" pitchFamily="34" charset="0"/>
              </a:rPr>
              <a:t>th</a:t>
            </a:r>
            <a:r>
              <a:rPr lang="en-US" sz="1700" b="1" dirty="0" smtClean="0">
                <a:latin typeface="Century Gothic" pitchFamily="34" charset="0"/>
              </a:rPr>
              <a:t> century Europeans began to view others nations as sources of _____________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Influence of industrial capitalism principles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Manufactured goods traded for resources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____________________: the extension of a nation’s economic/political power over other lands</a:t>
            </a:r>
          </a:p>
          <a:p>
            <a:pPr>
              <a:lnSpc>
                <a:spcPct val="110000"/>
              </a:lnSpc>
            </a:pPr>
            <a:r>
              <a:rPr lang="en-US" sz="1700" b="1" dirty="0" smtClean="0">
                <a:latin typeface="Century Gothic" pitchFamily="34" charset="0"/>
              </a:rPr>
              <a:t>Motivations behind European Imperialism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_______________driven to control others by profit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Greater control over raw materials &amp; markets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European rivals used empires as leverage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Colonies were viewed as sources of pride &amp; symbols of national strength &amp; dominance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___________________________and Racist Attitudes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Social Darwinists believed that “survival of the fittest” culture was to the benefit of mankind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Racist attitudes (believe in the superiority of certain races) were common within Europe 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Humanitarian approach to Imperialism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“White Man’s _____________________” to civilize &amp; Christianize the “savage” people of the world</a:t>
            </a:r>
          </a:p>
          <a:p>
            <a:pPr lvl="2"/>
            <a:endParaRPr lang="en-US" sz="1300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953000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8400" b="6902"/>
          <a:stretch>
            <a:fillRect/>
          </a:stretch>
        </p:blipFill>
        <p:spPr bwMode="auto">
          <a:xfrm>
            <a:off x="5638800" y="1170618"/>
            <a:ext cx="2438400" cy="294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0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5572036"/>
            <a:ext cx="2895600" cy="93871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itchFamily="34" charset="0"/>
              </a:rPr>
              <a:t>This cartoon depicts British businessman &amp; politician Cecil Rhodes.  Rhodes led the cries for British imperialism in Africa and made a fortune building diamond mines in what is today Zimbabwe.</a:t>
            </a:r>
            <a:endParaRPr lang="en-US" sz="11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Berlin Conference: The Race for Africa</a:t>
            </a: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60" y="986010"/>
            <a:ext cx="5410200" cy="571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>
                <a:latin typeface="Century Gothic" pitchFamily="34" charset="0"/>
              </a:rPr>
              <a:t>Early European interest limited to coast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entury Gothic" pitchFamily="34" charset="0"/>
              </a:rPr>
              <a:t>Trading ports </a:t>
            </a:r>
            <a:r>
              <a:rPr lang="en-US" sz="1600" b="1" dirty="0" smtClean="0">
                <a:latin typeface="Century Gothic" pitchFamily="34" charset="0"/>
              </a:rPr>
              <a:t>est. </a:t>
            </a:r>
            <a:r>
              <a:rPr lang="en-US" sz="1600" b="1" dirty="0">
                <a:latin typeface="Century Gothic" pitchFamily="34" charset="0"/>
              </a:rPr>
              <a:t>during Age of </a:t>
            </a:r>
            <a:r>
              <a:rPr lang="en-US" sz="1600" b="1" dirty="0" smtClean="0">
                <a:latin typeface="Century Gothic" pitchFamily="34" charset="0"/>
              </a:rPr>
              <a:t>Ex.</a:t>
            </a:r>
            <a:endParaRPr lang="en-US" sz="1600" b="1" dirty="0">
              <a:latin typeface="Century Gothic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entury Gothic" pitchFamily="34" charset="0"/>
              </a:rPr>
              <a:t>Very little known of African </a:t>
            </a:r>
            <a:r>
              <a:rPr lang="en-US" sz="1600" b="1" dirty="0" smtClean="0">
                <a:latin typeface="Century Gothic" pitchFamily="34" charset="0"/>
              </a:rPr>
              <a:t>_____________</a:t>
            </a:r>
            <a:endParaRPr lang="en-US" sz="1600" b="1" dirty="0">
              <a:latin typeface="Century Gothic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Work of Livingstone, Stanley shed light</a:t>
            </a: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Abundance of natural resources (rubber, ivory, diamonds), lack of political &amp; military </a:t>
            </a:r>
            <a:r>
              <a:rPr lang="en-US" sz="1300" b="1" dirty="0" smtClean="0">
                <a:latin typeface="Century Gothic" pitchFamily="34" charset="0"/>
              </a:rPr>
              <a:t>strength in many cases</a:t>
            </a:r>
            <a:endParaRPr lang="en-US" sz="1300" b="1" dirty="0">
              <a:latin typeface="Century Gothic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700" b="1" dirty="0">
                <a:latin typeface="Century Gothic" pitchFamily="34" charset="0"/>
              </a:rPr>
              <a:t>The Race for Africa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_______________________of </a:t>
            </a:r>
            <a:r>
              <a:rPr lang="en-US" sz="1500" b="1" dirty="0">
                <a:latin typeface="Century Gothic" pitchFamily="34" charset="0"/>
              </a:rPr>
              <a:t>Belgium’s Congo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latin typeface="Century Gothic" pitchFamily="34" charset="0"/>
              </a:rPr>
              <a:t>Established nations </a:t>
            </a:r>
            <a:r>
              <a:rPr lang="en-US" sz="1500" b="1" dirty="0" smtClean="0">
                <a:latin typeface="Century Gothic" pitchFamily="34" charset="0"/>
              </a:rPr>
              <a:t>moved </a:t>
            </a:r>
            <a:r>
              <a:rPr lang="en-US" sz="1500" b="1" dirty="0">
                <a:latin typeface="Century Gothic" pitchFamily="34" charset="0"/>
              </a:rPr>
              <a:t>in from </a:t>
            </a:r>
            <a:r>
              <a:rPr lang="en-US" sz="1500" b="1" dirty="0" smtClean="0">
                <a:latin typeface="Century Gothic" pitchFamily="34" charset="0"/>
              </a:rPr>
              <a:t>coast; others </a:t>
            </a:r>
            <a:r>
              <a:rPr lang="en-US" sz="1500" b="1" dirty="0">
                <a:latin typeface="Century Gothic" pitchFamily="34" charset="0"/>
              </a:rPr>
              <a:t>quick to </a:t>
            </a:r>
            <a:r>
              <a:rPr lang="en-US" sz="1500" b="1" dirty="0" smtClean="0">
                <a:latin typeface="Century Gothic" pitchFamily="34" charset="0"/>
              </a:rPr>
              <a:t>follow example</a:t>
            </a:r>
            <a:endParaRPr lang="en-US" sz="1500" b="1" dirty="0">
              <a:latin typeface="Century Gothic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Bismarck </a:t>
            </a:r>
            <a:r>
              <a:rPr lang="en-US" sz="1500" b="1" dirty="0">
                <a:latin typeface="Century Gothic" pitchFamily="34" charset="0"/>
              </a:rPr>
              <a:t>of Germany concerned about conflict among European nations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_________________________(</a:t>
            </a:r>
            <a:r>
              <a:rPr lang="en-US" sz="1300" b="1" dirty="0">
                <a:latin typeface="Century Gothic" pitchFamily="34" charset="0"/>
              </a:rPr>
              <a:t>1884) establishes colonial boundaries, </a:t>
            </a:r>
            <a:r>
              <a:rPr lang="en-US" sz="1300" b="1" dirty="0" smtClean="0">
                <a:latin typeface="Century Gothic" pitchFamily="34" charset="0"/>
              </a:rPr>
              <a:t>ground rules for exploitation</a:t>
            </a:r>
            <a:endParaRPr lang="en-US" sz="1300" b="1" dirty="0">
              <a:latin typeface="Century Gothic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Only Liberia &amp; Ethiopia remain free</a:t>
            </a:r>
          </a:p>
          <a:p>
            <a:pPr>
              <a:lnSpc>
                <a:spcPct val="110000"/>
              </a:lnSpc>
            </a:pPr>
            <a:r>
              <a:rPr lang="en-US" sz="1700" b="1" dirty="0">
                <a:latin typeface="Century Gothic" pitchFamily="34" charset="0"/>
              </a:rPr>
              <a:t>Characteristics of Imperialistic Rule: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______________Rule: replace existing government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_______________Rule: control existing government</a:t>
            </a:r>
            <a:endParaRPr lang="en-US" sz="1500" b="1" dirty="0">
              <a:latin typeface="Century Gothic" pitchFamily="34" charset="0"/>
            </a:endParaRPr>
          </a:p>
          <a:p>
            <a:endParaRPr lang="en-US" sz="1700" dirty="0">
              <a:latin typeface="Century Gothic" pitchFamily="34" charset="0"/>
            </a:endParaRPr>
          </a:p>
        </p:txBody>
      </p:sp>
      <p:pic>
        <p:nvPicPr>
          <p:cNvPr id="4" name="Picture 15" descr="38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36" y="1295400"/>
            <a:ext cx="328295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2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Raj: British Imperialist Rule in India</a:t>
            </a:r>
            <a:endParaRPr lang="en-US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0198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British traders </a:t>
            </a:r>
            <a:r>
              <a:rPr lang="en-US" sz="2000" b="1" dirty="0">
                <a:latin typeface="Arial Narrow" panose="020B0606020202030204" pitchFamily="34" charset="0"/>
              </a:rPr>
              <a:t>challenged </a:t>
            </a:r>
            <a:r>
              <a:rPr lang="en-US" sz="2000" b="1" dirty="0" smtClean="0">
                <a:latin typeface="Arial Narrow" panose="020B0606020202030204" pitchFamily="34" charset="0"/>
              </a:rPr>
              <a:t>________________ Dynasty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1757: Forts </a:t>
            </a:r>
            <a:r>
              <a:rPr lang="en-US" b="1" dirty="0">
                <a:latin typeface="Arial Narrow" panose="020B0606020202030204" pitchFamily="34" charset="0"/>
              </a:rPr>
              <a:t>built to protect European interests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Britain limited French trade, empowered East India Company authority to act on its behalf 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Sir </a:t>
            </a:r>
            <a:r>
              <a:rPr lang="en-US" sz="2000" b="1" dirty="0">
                <a:latin typeface="Arial Narrow" panose="020B0606020202030204" pitchFamily="34" charset="0"/>
              </a:rPr>
              <a:t>Robert Clive built army to destroy any threat to East India Company’s power in India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Collecting </a:t>
            </a:r>
            <a:r>
              <a:rPr lang="en-US" sz="2000" b="1" dirty="0" smtClean="0">
                <a:latin typeface="Arial Narrow" panose="020B0606020202030204" pitchFamily="34" charset="0"/>
              </a:rPr>
              <a:t>________became </a:t>
            </a:r>
            <a:r>
              <a:rPr lang="en-US" sz="2000" b="1" dirty="0">
                <a:latin typeface="Arial Narrow" panose="020B0606020202030204" pitchFamily="34" charset="0"/>
              </a:rPr>
              <a:t>EIC’s major </a:t>
            </a:r>
            <a:r>
              <a:rPr lang="en-US" sz="2000" b="1" dirty="0" smtClean="0">
                <a:latin typeface="Arial Narrow" panose="020B0606020202030204" pitchFamily="34" charset="0"/>
              </a:rPr>
              <a:t>income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1867: ______________Mutiny caused Parliament to hand power from EIC to Queen Victoria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Indian troops turned on British officers, Brits crushed rebellion, both sides commit atrocities 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Victoria </a:t>
            </a:r>
            <a:r>
              <a:rPr lang="en-US" sz="2000" b="1" dirty="0">
                <a:latin typeface="Arial Narrow" panose="020B0606020202030204" pitchFamily="34" charset="0"/>
              </a:rPr>
              <a:t>c</a:t>
            </a:r>
            <a:r>
              <a:rPr lang="en-US" sz="2000" b="1" dirty="0" smtClean="0">
                <a:latin typeface="Arial Narrow" panose="020B0606020202030204" pitchFamily="34" charset="0"/>
              </a:rPr>
              <a:t>reated post of _______________ to govern India directly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Benefits of “</a:t>
            </a:r>
            <a:r>
              <a:rPr lang="en-US" sz="2000" b="1" i="1" dirty="0" smtClean="0">
                <a:latin typeface="Arial Narrow" panose="020B0606020202030204" pitchFamily="34" charset="0"/>
              </a:rPr>
              <a:t>______</a:t>
            </a:r>
            <a:r>
              <a:rPr lang="en-US" sz="2000" b="1" dirty="0" smtClean="0">
                <a:latin typeface="Arial Narrow" panose="020B0606020202030204" pitchFamily="34" charset="0"/>
              </a:rPr>
              <a:t>” (1858-1947)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Order &amp; stability, education (only for elite), increased technology, infrastructure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Costs of </a:t>
            </a:r>
            <a:r>
              <a:rPr lang="en-US" sz="2000" b="1" i="1" dirty="0" smtClean="0">
                <a:latin typeface="Arial Narrow" panose="020B0606020202030204" pitchFamily="34" charset="0"/>
              </a:rPr>
              <a:t>_______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Economic hardship, hunger for most, degrading treatment by British</a:t>
            </a:r>
          </a:p>
        </p:txBody>
      </p:sp>
      <p:pic>
        <p:nvPicPr>
          <p:cNvPr id="7" name="Picture 2" descr="http://media1.benoot.com/f/i/n/inde-ep9-agra-le-taj-mahal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354195"/>
            <a:ext cx="2660340" cy="3132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rumormillnews.com/pix4/British_East_India_Company__180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97" y="1387522"/>
            <a:ext cx="2371726" cy="1423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2600" y="5648236"/>
            <a:ext cx="2895600" cy="76944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entury Gothic" pitchFamily="34" charset="0"/>
              </a:rPr>
              <a:t>The most known symbol of the Mogul Dynasty is the </a:t>
            </a:r>
            <a:r>
              <a:rPr lang="en-US" sz="1100" b="1" dirty="0" err="1">
                <a:latin typeface="Century Gothic" pitchFamily="34" charset="0"/>
              </a:rPr>
              <a:t>Taj</a:t>
            </a:r>
            <a:r>
              <a:rPr lang="en-US" sz="1100" b="1" dirty="0">
                <a:latin typeface="Century Gothic" pitchFamily="34" charset="0"/>
              </a:rPr>
              <a:t> </a:t>
            </a:r>
            <a:r>
              <a:rPr lang="en-US" sz="1100" b="1" dirty="0" err="1">
                <a:latin typeface="Century Gothic" pitchFamily="34" charset="0"/>
              </a:rPr>
              <a:t>Mahal</a:t>
            </a:r>
            <a:r>
              <a:rPr lang="en-US" sz="1100" b="1" dirty="0">
                <a:latin typeface="Century Gothic" pitchFamily="34" charset="0"/>
              </a:rPr>
              <a:t> (below). Above is the flag of the British East India Company.</a:t>
            </a:r>
          </a:p>
        </p:txBody>
      </p:sp>
    </p:spTree>
    <p:extLst>
      <p:ext uri="{BB962C8B-B14F-4D97-AF65-F5344CB8AC3E}">
        <p14:creationId xmlns:p14="http://schemas.microsoft.com/office/powerpoint/2010/main" val="16207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2600" y="5336084"/>
            <a:ext cx="2895600" cy="76944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itchFamily="34" charset="0"/>
              </a:rPr>
              <a:t>This cartoon depicts the global interest in gaining control of a share of the Chinese economy as well as the general racism of the era.</a:t>
            </a:r>
            <a:endParaRPr lang="en-US" sz="11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Imperialist Policies in the Far East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61722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China’s </a:t>
            </a:r>
            <a:r>
              <a:rPr lang="en-US" sz="2000" b="1" dirty="0" smtClean="0">
                <a:latin typeface="Arial Narrow" panose="020B0606020202030204" pitchFamily="34" charset="0"/>
              </a:rPr>
              <a:t>_____________ War </a:t>
            </a:r>
            <a:r>
              <a:rPr lang="en-US" sz="2000" b="1" dirty="0">
                <a:latin typeface="Arial Narrow" panose="020B0606020202030204" pitchFamily="34" charset="0"/>
              </a:rPr>
              <a:t>(1839)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British traders restricted to single port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Huge British demand for tea leads to debt to China (paid in </a:t>
            </a:r>
            <a:r>
              <a:rPr lang="en-US" sz="2000" b="1" dirty="0" smtClean="0">
                <a:latin typeface="Arial Narrow" panose="020B0606020202030204" pitchFamily="34" charset="0"/>
              </a:rPr>
              <a:t>_____________)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Brits begin importing </a:t>
            </a:r>
            <a:r>
              <a:rPr lang="en-US" b="1" dirty="0" smtClean="0">
                <a:latin typeface="Arial Narrow" panose="020B0606020202030204" pitchFamily="34" charset="0"/>
              </a:rPr>
              <a:t>_____________into </a:t>
            </a:r>
            <a:r>
              <a:rPr lang="en-US" b="1" dirty="0">
                <a:latin typeface="Arial Narrow" panose="020B0606020202030204" pitchFamily="34" charset="0"/>
              </a:rPr>
              <a:t>China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Highly addictive illegal drug from India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Addiction leads to profit (paid in silver)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War breaks out, China falls to Britain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Opens door for Western </a:t>
            </a:r>
            <a:r>
              <a:rPr lang="en-US" sz="2000" b="1" dirty="0" smtClean="0">
                <a:latin typeface="Arial Narrow" panose="020B0606020202030204" pitchFamily="34" charset="0"/>
              </a:rPr>
              <a:t>__________________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China falls into political, social chaos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End to Isolation in </a:t>
            </a:r>
            <a:r>
              <a:rPr lang="en-US" sz="2000" b="1" dirty="0" smtClean="0">
                <a:latin typeface="Arial Narrow" panose="020B0606020202030204" pitchFamily="34" charset="0"/>
              </a:rPr>
              <a:t>_______________(</a:t>
            </a:r>
            <a:r>
              <a:rPr lang="en-US" sz="2000" b="1" dirty="0">
                <a:latin typeface="Arial Narrow" panose="020B0606020202030204" pitchFamily="34" charset="0"/>
              </a:rPr>
              <a:t>1853)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US Commodore </a:t>
            </a:r>
            <a:r>
              <a:rPr lang="en-US" b="1" dirty="0">
                <a:latin typeface="Arial Narrow" panose="020B0606020202030204" pitchFamily="34" charset="0"/>
              </a:rPr>
              <a:t>Perry: </a:t>
            </a:r>
            <a:r>
              <a:rPr lang="en-US" b="1" dirty="0" smtClean="0">
                <a:latin typeface="Arial Narrow" panose="020B0606020202030204" pitchFamily="34" charset="0"/>
              </a:rPr>
              <a:t>______________Diplomacy</a:t>
            </a:r>
            <a:endParaRPr lang="en-US" b="1" dirty="0">
              <a:latin typeface="Arial Narrow" panose="020B0606020202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Veiled threat to Japan: trade or be colonized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Began massive push </a:t>
            </a:r>
            <a:r>
              <a:rPr lang="en-US" sz="2000" b="1" dirty="0">
                <a:latin typeface="Arial Narrow" panose="020B0606020202030204" pitchFamily="34" charset="0"/>
              </a:rPr>
              <a:t>to </a:t>
            </a:r>
            <a:r>
              <a:rPr lang="en-US" sz="2000" b="1" dirty="0" smtClean="0">
                <a:latin typeface="Arial Narrow" panose="020B0606020202030204" pitchFamily="34" charset="0"/>
              </a:rPr>
              <a:t>modernize Japan...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_________Restoration aimed to strengthen Japan</a:t>
            </a:r>
            <a:endParaRPr lang="en-US" b="1" dirty="0">
              <a:latin typeface="Arial Narrow" panose="020B0606020202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Led by new Emperor Mutsuhito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Federalized, organized </a:t>
            </a:r>
            <a:r>
              <a:rPr lang="en-US" sz="2000" b="1" dirty="0">
                <a:latin typeface="Arial Narrow" panose="020B0606020202030204" pitchFamily="34" charset="0"/>
              </a:rPr>
              <a:t>Japan’s government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Big emphasis </a:t>
            </a:r>
            <a:r>
              <a:rPr lang="en-US" sz="2000" b="1" dirty="0">
                <a:latin typeface="Arial Narrow" panose="020B0606020202030204" pitchFamily="34" charset="0"/>
              </a:rPr>
              <a:t>on </a:t>
            </a:r>
            <a:r>
              <a:rPr lang="en-US" sz="2000" b="1" dirty="0" smtClean="0">
                <a:latin typeface="Arial Narrow" panose="020B0606020202030204" pitchFamily="34" charset="0"/>
              </a:rPr>
              <a:t>industrialization </a:t>
            </a:r>
            <a:r>
              <a:rPr lang="en-US" sz="2000" b="1" dirty="0">
                <a:latin typeface="Arial Narrow" panose="020B0606020202030204" pitchFamily="34" charset="0"/>
              </a:rPr>
              <a:t>&amp; </a:t>
            </a:r>
            <a:r>
              <a:rPr lang="en-US" sz="2000" b="1" dirty="0" smtClean="0">
                <a:latin typeface="Arial Narrow" panose="020B0606020202030204" pitchFamily="34" charset="0"/>
              </a:rPr>
              <a:t>imperialism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upload.wikimedia.org/wikipedia/commons/thumb/3/32/China_imperialism_cartoon.jpg/420px-China_imperialism_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956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26/8675665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8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Would you rather have feet for hands or hands for feet?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86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62600" y="4267200"/>
            <a:ext cx="2895600" cy="60016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itchFamily="34" charset="0"/>
              </a:rPr>
              <a:t>Great Britain built a global empire (below) based on motivations for profit and often racist attitudes (above).</a:t>
            </a:r>
            <a:endParaRPr lang="en-US" sz="11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Industry Creates New Age Of Imperialism</a:t>
            </a:r>
            <a:endParaRPr lang="en-US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876800" cy="571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 smtClean="0">
                <a:latin typeface="Century Gothic" pitchFamily="34" charset="0"/>
              </a:rPr>
              <a:t>19</a:t>
            </a:r>
            <a:r>
              <a:rPr lang="en-US" sz="1700" b="1" baseline="30000" dirty="0" smtClean="0">
                <a:latin typeface="Century Gothic" pitchFamily="34" charset="0"/>
              </a:rPr>
              <a:t>th</a:t>
            </a:r>
            <a:r>
              <a:rPr lang="en-US" sz="1700" b="1" dirty="0" smtClean="0">
                <a:latin typeface="Century Gothic" pitchFamily="34" charset="0"/>
              </a:rPr>
              <a:t> century Europeans began to view others nations as sources of raw materials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Influence of industrial capitalism principles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Manufactured goods traded for resources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Imperialism: the extension of a nation’s economic/political power over other lands</a:t>
            </a:r>
          </a:p>
          <a:p>
            <a:pPr>
              <a:lnSpc>
                <a:spcPct val="110000"/>
              </a:lnSpc>
            </a:pPr>
            <a:r>
              <a:rPr lang="en-US" sz="1700" b="1" dirty="0" smtClean="0">
                <a:latin typeface="Century Gothic" pitchFamily="34" charset="0"/>
              </a:rPr>
              <a:t>Motivations behind European Imperialism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Capitalists driven to control others by profit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Greater control over raw materials &amp; markets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European rivals used empires as leverage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Colonies were viewed as sources of pride &amp; symbols of national strength &amp; dominance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Social Darwinism and Racist Attitudes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Social Darwinists believed that “survival of the fittest” culture was to the benefit of mankind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Racist attitudes (</a:t>
            </a:r>
            <a:r>
              <a:rPr lang="en-US" sz="1300" b="1" dirty="0" smtClean="0">
                <a:latin typeface="Century Gothic" pitchFamily="34" charset="0"/>
              </a:rPr>
              <a:t>belief </a:t>
            </a:r>
            <a:r>
              <a:rPr lang="en-US" sz="1300" b="1" dirty="0" smtClean="0">
                <a:latin typeface="Century Gothic" pitchFamily="34" charset="0"/>
              </a:rPr>
              <a:t>in the superiority of certain races) were common within Europe 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Humanitarian approach to Imperialism</a:t>
            </a:r>
          </a:p>
          <a:p>
            <a:pPr lvl="2">
              <a:lnSpc>
                <a:spcPct val="110000"/>
              </a:lnSpc>
            </a:pPr>
            <a:r>
              <a:rPr lang="en-US" sz="1300" b="1" dirty="0" smtClean="0">
                <a:latin typeface="Century Gothic" pitchFamily="34" charset="0"/>
              </a:rPr>
              <a:t>“White Man’s Burden” to civilize &amp; Christianize the “savage” people of the world</a:t>
            </a:r>
          </a:p>
          <a:p>
            <a:pPr lvl="2"/>
            <a:endParaRPr lang="en-US" sz="1300" dirty="0">
              <a:latin typeface="Century Gothic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953000"/>
            <a:ext cx="28575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8400" b="6902"/>
          <a:stretch>
            <a:fillRect/>
          </a:stretch>
        </p:blipFill>
        <p:spPr bwMode="auto">
          <a:xfrm>
            <a:off x="5638800" y="1170618"/>
            <a:ext cx="2438400" cy="294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600200"/>
            <a:ext cx="746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Would you rather always have to say what you think</a:t>
            </a:r>
          </a:p>
          <a:p>
            <a:pPr algn="ctr"/>
            <a:r>
              <a:rPr lang="en-US" sz="4000" b="1" dirty="0" smtClean="0"/>
              <a:t>or never be able to speak again?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304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600" y="5572036"/>
            <a:ext cx="2895600" cy="938719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itchFamily="34" charset="0"/>
              </a:rPr>
              <a:t>This cartoon depicts British businessman &amp; politician Cecil Rhodes.  Rhodes led the cries for British imperialism in Africa and made a fortune building diamond mines in what is today Zimbabwe.</a:t>
            </a:r>
            <a:endParaRPr lang="en-US" sz="11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Berlin Conference: The Race for Africa</a:t>
            </a: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876800" cy="5715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dirty="0">
                <a:latin typeface="Century Gothic" pitchFamily="34" charset="0"/>
              </a:rPr>
              <a:t>Early European interest limited to coast</a:t>
            </a: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entury Gothic" pitchFamily="34" charset="0"/>
              </a:rPr>
              <a:t>Trading ports </a:t>
            </a:r>
            <a:r>
              <a:rPr lang="en-US" sz="1600" b="1" dirty="0" smtClean="0">
                <a:latin typeface="Century Gothic" pitchFamily="34" charset="0"/>
              </a:rPr>
              <a:t>est. </a:t>
            </a:r>
            <a:r>
              <a:rPr lang="en-US" sz="1600" b="1" dirty="0">
                <a:latin typeface="Century Gothic" pitchFamily="34" charset="0"/>
              </a:rPr>
              <a:t>during Age of </a:t>
            </a:r>
            <a:r>
              <a:rPr lang="en-US" sz="1600" b="1" dirty="0" smtClean="0">
                <a:latin typeface="Century Gothic" pitchFamily="34" charset="0"/>
              </a:rPr>
              <a:t>Ex.</a:t>
            </a:r>
            <a:endParaRPr lang="en-US" sz="1600" b="1" dirty="0">
              <a:latin typeface="Century Gothic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600" b="1" dirty="0">
                <a:latin typeface="Century Gothic" pitchFamily="34" charset="0"/>
              </a:rPr>
              <a:t>Very little known of African interior</a:t>
            </a: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Work of Livingstone, Stanley shed light</a:t>
            </a: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Abundance of natural resources (rubber, ivory, diamonds), lack of political &amp; military </a:t>
            </a:r>
            <a:r>
              <a:rPr lang="en-US" sz="1300" b="1" dirty="0" smtClean="0">
                <a:latin typeface="Century Gothic" pitchFamily="34" charset="0"/>
              </a:rPr>
              <a:t>strength in many cases</a:t>
            </a:r>
            <a:endParaRPr lang="en-US" sz="1300" b="1" dirty="0">
              <a:latin typeface="Century Gothic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700" b="1" dirty="0">
                <a:latin typeface="Century Gothic" pitchFamily="34" charset="0"/>
              </a:rPr>
              <a:t>The Race for Africa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latin typeface="Century Gothic" pitchFamily="34" charset="0"/>
              </a:rPr>
              <a:t>King Leopold II of Belgium’s Congo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latin typeface="Century Gothic" pitchFamily="34" charset="0"/>
              </a:rPr>
              <a:t>Established nations </a:t>
            </a:r>
            <a:r>
              <a:rPr lang="en-US" sz="1500" b="1" dirty="0" smtClean="0">
                <a:latin typeface="Century Gothic" pitchFamily="34" charset="0"/>
              </a:rPr>
              <a:t>moved </a:t>
            </a:r>
            <a:r>
              <a:rPr lang="en-US" sz="1500" b="1" dirty="0">
                <a:latin typeface="Century Gothic" pitchFamily="34" charset="0"/>
              </a:rPr>
              <a:t>in from </a:t>
            </a:r>
            <a:r>
              <a:rPr lang="en-US" sz="1500" b="1" dirty="0" smtClean="0">
                <a:latin typeface="Century Gothic" pitchFamily="34" charset="0"/>
              </a:rPr>
              <a:t>coast; others </a:t>
            </a:r>
            <a:r>
              <a:rPr lang="en-US" sz="1500" b="1" dirty="0">
                <a:latin typeface="Century Gothic" pitchFamily="34" charset="0"/>
              </a:rPr>
              <a:t>quick to </a:t>
            </a:r>
            <a:r>
              <a:rPr lang="en-US" sz="1500" b="1" dirty="0" smtClean="0">
                <a:latin typeface="Century Gothic" pitchFamily="34" charset="0"/>
              </a:rPr>
              <a:t>follow example</a:t>
            </a:r>
            <a:endParaRPr lang="en-US" sz="1500" b="1" dirty="0">
              <a:latin typeface="Century Gothic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Bismarck </a:t>
            </a:r>
            <a:r>
              <a:rPr lang="en-US" sz="1500" b="1" dirty="0">
                <a:latin typeface="Century Gothic" pitchFamily="34" charset="0"/>
              </a:rPr>
              <a:t>of Germany concerned about conflict among European nations</a:t>
            </a: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Berlin Conference (1884) establishes colonial boundaries, </a:t>
            </a:r>
            <a:r>
              <a:rPr lang="en-US" sz="1300" b="1" dirty="0" smtClean="0">
                <a:latin typeface="Century Gothic" pitchFamily="34" charset="0"/>
              </a:rPr>
              <a:t>ground rules for exploitation</a:t>
            </a:r>
            <a:endParaRPr lang="en-US" sz="1300" b="1" dirty="0">
              <a:latin typeface="Century Gothic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1300" b="1" dirty="0">
                <a:latin typeface="Century Gothic" pitchFamily="34" charset="0"/>
              </a:rPr>
              <a:t>Only Liberia &amp; Ethiopia remain free</a:t>
            </a:r>
          </a:p>
          <a:p>
            <a:pPr>
              <a:lnSpc>
                <a:spcPct val="110000"/>
              </a:lnSpc>
            </a:pPr>
            <a:r>
              <a:rPr lang="en-US" sz="1700" b="1" dirty="0">
                <a:latin typeface="Century Gothic" pitchFamily="34" charset="0"/>
              </a:rPr>
              <a:t>Characteristics of Imperialistic Rule: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latin typeface="Century Gothic" pitchFamily="34" charset="0"/>
              </a:rPr>
              <a:t>Direct </a:t>
            </a:r>
            <a:r>
              <a:rPr lang="en-US" sz="1500" b="1" dirty="0" smtClean="0">
                <a:latin typeface="Century Gothic" pitchFamily="34" charset="0"/>
              </a:rPr>
              <a:t>Rule: replace existing government</a:t>
            </a:r>
          </a:p>
          <a:p>
            <a:pPr lvl="1">
              <a:lnSpc>
                <a:spcPct val="110000"/>
              </a:lnSpc>
            </a:pPr>
            <a:r>
              <a:rPr lang="en-US" sz="1500" b="1" dirty="0" smtClean="0">
                <a:latin typeface="Century Gothic" pitchFamily="34" charset="0"/>
              </a:rPr>
              <a:t>Indirect Rule: control existing government</a:t>
            </a:r>
            <a:endParaRPr lang="en-US" sz="1500" b="1" dirty="0">
              <a:latin typeface="Century Gothic" pitchFamily="34" charset="0"/>
            </a:endParaRPr>
          </a:p>
          <a:p>
            <a:endParaRPr lang="en-US" sz="1700" dirty="0">
              <a:latin typeface="Century Gothic" pitchFamily="34" charset="0"/>
            </a:endParaRPr>
          </a:p>
        </p:txBody>
      </p:sp>
      <p:pic>
        <p:nvPicPr>
          <p:cNvPr id="4" name="Picture 15" descr="38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36" y="1295400"/>
            <a:ext cx="328295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Raj: British Imperialist Rule in India</a:t>
            </a:r>
            <a:endParaRPr lang="en-US" sz="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60198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British traders </a:t>
            </a:r>
            <a:r>
              <a:rPr lang="en-US" sz="2000" b="1" dirty="0">
                <a:latin typeface="Arial Narrow" panose="020B0606020202030204" pitchFamily="34" charset="0"/>
              </a:rPr>
              <a:t>challenged </a:t>
            </a:r>
            <a:r>
              <a:rPr lang="en-US" sz="2000" b="1" dirty="0" smtClean="0">
                <a:latin typeface="Arial Narrow" panose="020B0606020202030204" pitchFamily="34" charset="0"/>
              </a:rPr>
              <a:t>Mogul Dynasty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1757: Forts </a:t>
            </a:r>
            <a:r>
              <a:rPr lang="en-US" b="1" dirty="0">
                <a:latin typeface="Arial Narrow" panose="020B0606020202030204" pitchFamily="34" charset="0"/>
              </a:rPr>
              <a:t>built to protect European interests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Britain limited French trade, empowered East India Company authority to act on its behalf </a:t>
            </a:r>
            <a:endParaRPr lang="en-US" b="1" dirty="0" smtClean="0">
              <a:latin typeface="Arial Narrow" panose="020B0606020202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Sir </a:t>
            </a:r>
            <a:r>
              <a:rPr lang="en-US" sz="2000" b="1" dirty="0">
                <a:latin typeface="Arial Narrow" panose="020B0606020202030204" pitchFamily="34" charset="0"/>
              </a:rPr>
              <a:t>Robert Clive built army to destroy any threat to East India Company’s power in India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Collecting taxes became EIC’s major </a:t>
            </a:r>
            <a:r>
              <a:rPr lang="en-US" sz="2000" b="1" dirty="0" smtClean="0">
                <a:latin typeface="Arial Narrow" panose="020B0606020202030204" pitchFamily="34" charset="0"/>
              </a:rPr>
              <a:t>income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1867: </a:t>
            </a:r>
            <a:r>
              <a:rPr lang="en-US" b="1" dirty="0" err="1" smtClean="0">
                <a:latin typeface="Arial Narrow" panose="020B0606020202030204" pitchFamily="34" charset="0"/>
              </a:rPr>
              <a:t>Sepoy</a:t>
            </a:r>
            <a:r>
              <a:rPr lang="en-US" b="1" dirty="0" smtClean="0">
                <a:latin typeface="Arial Narrow" panose="020B0606020202030204" pitchFamily="34" charset="0"/>
              </a:rPr>
              <a:t> Mutiny caused Parliament to hand power from EIC to Queen Victoria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Indian troops turned on British officers, Brits crushed rebellion, both sides commit atrocities 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Victoria </a:t>
            </a:r>
            <a:r>
              <a:rPr lang="en-US" sz="2000" b="1" dirty="0">
                <a:latin typeface="Arial Narrow" panose="020B0606020202030204" pitchFamily="34" charset="0"/>
              </a:rPr>
              <a:t>c</a:t>
            </a:r>
            <a:r>
              <a:rPr lang="en-US" sz="2000" b="1" dirty="0" smtClean="0">
                <a:latin typeface="Arial Narrow" panose="020B0606020202030204" pitchFamily="34" charset="0"/>
              </a:rPr>
              <a:t>reated post of viceroy to govern India directly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Benefits of “</a:t>
            </a:r>
            <a:r>
              <a:rPr lang="en-US" sz="2000" b="1" i="1" dirty="0" smtClean="0">
                <a:latin typeface="Arial Narrow" panose="020B0606020202030204" pitchFamily="34" charset="0"/>
              </a:rPr>
              <a:t>Raj</a:t>
            </a:r>
            <a:r>
              <a:rPr lang="en-US" sz="2000" b="1" dirty="0" smtClean="0">
                <a:latin typeface="Arial Narrow" panose="020B0606020202030204" pitchFamily="34" charset="0"/>
              </a:rPr>
              <a:t>” (1858-1947)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Order &amp; stability, education (only for elite), increased technology, infrastructure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Costs of </a:t>
            </a:r>
            <a:r>
              <a:rPr lang="en-US" sz="2000" b="1" i="1" dirty="0" smtClean="0">
                <a:latin typeface="Arial Narrow" panose="020B0606020202030204" pitchFamily="34" charset="0"/>
              </a:rPr>
              <a:t>Raj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Economic hardship, hunger for most, degrading treatment by British</a:t>
            </a:r>
          </a:p>
        </p:txBody>
      </p:sp>
      <p:pic>
        <p:nvPicPr>
          <p:cNvPr id="7" name="Picture 2" descr="http://media1.benoot.com/f/i/n/inde-ep9-agra-le-taj-mahal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2354195"/>
            <a:ext cx="2660340" cy="3132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rumormillnews.com/pix4/British_East_India_Company__180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97" y="1387522"/>
            <a:ext cx="2371726" cy="14237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2600" y="5648236"/>
            <a:ext cx="2895600" cy="76944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entury Gothic" pitchFamily="34" charset="0"/>
              </a:rPr>
              <a:t>The most known symbol of the Mogul Dynasty is the </a:t>
            </a:r>
            <a:r>
              <a:rPr lang="en-US" sz="1100" b="1" dirty="0" err="1">
                <a:latin typeface="Century Gothic" pitchFamily="34" charset="0"/>
              </a:rPr>
              <a:t>Taj</a:t>
            </a:r>
            <a:r>
              <a:rPr lang="en-US" sz="1100" b="1" dirty="0">
                <a:latin typeface="Century Gothic" pitchFamily="34" charset="0"/>
              </a:rPr>
              <a:t> </a:t>
            </a:r>
            <a:r>
              <a:rPr lang="en-US" sz="1100" b="1" dirty="0" err="1">
                <a:latin typeface="Century Gothic" pitchFamily="34" charset="0"/>
              </a:rPr>
              <a:t>Mahal</a:t>
            </a:r>
            <a:r>
              <a:rPr lang="en-US" sz="1100" b="1" dirty="0">
                <a:latin typeface="Century Gothic" pitchFamily="34" charset="0"/>
              </a:rPr>
              <a:t> (below). Above is the flag of the British East India Company.</a:t>
            </a:r>
          </a:p>
        </p:txBody>
      </p:sp>
    </p:spTree>
    <p:extLst>
      <p:ext uri="{BB962C8B-B14F-4D97-AF65-F5344CB8AC3E}">
        <p14:creationId xmlns:p14="http://schemas.microsoft.com/office/powerpoint/2010/main" val="861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Would you rather only be able to listen to Nickelback songs for the rest of your life</a:t>
            </a:r>
          </a:p>
          <a:p>
            <a:pPr algn="ctr"/>
            <a:r>
              <a:rPr lang="en-US" sz="4000" b="1" dirty="0" smtClean="0"/>
              <a:t>or read all 56 pages of Apple’s Terms and Conditions every day for the rest of your life?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15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562600" y="5336084"/>
            <a:ext cx="2895600" cy="76944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Century Gothic" pitchFamily="34" charset="0"/>
              </a:rPr>
              <a:t>This cartoon depicts the global interest in gaining control of a share of the Chinese economy as well as the general racism of the era.</a:t>
            </a:r>
            <a:endParaRPr lang="en-US" sz="1100" b="1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Imperialist Policies in the Far East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90600"/>
            <a:ext cx="6172200" cy="556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China’s Opium War (1839)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British traders restricted to single port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Huge British demand for tea leads to debt to China (paid in silver)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Brits begin importing Opium into China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Highly addictive illegal drug from India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Addiction leads to profit (paid in silver)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War breaks out, China falls to Britain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Opens door for Western Influences</a:t>
            </a: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China falls into political, social chaos</a:t>
            </a: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End to Isolation in Japan (1853)</a:t>
            </a:r>
          </a:p>
          <a:p>
            <a:pPr lvl="1">
              <a:spcBef>
                <a:spcPts val="0"/>
              </a:spcBef>
            </a:pPr>
            <a:r>
              <a:rPr lang="en-US" b="1" dirty="0" smtClean="0">
                <a:latin typeface="Arial Narrow" panose="020B0606020202030204" pitchFamily="34" charset="0"/>
              </a:rPr>
              <a:t>US Commodore </a:t>
            </a:r>
            <a:r>
              <a:rPr lang="en-US" b="1" dirty="0">
                <a:latin typeface="Arial Narrow" panose="020B0606020202030204" pitchFamily="34" charset="0"/>
              </a:rPr>
              <a:t>Perry: Gunboat Diplomacy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Veiled threat to Japan: trade or be colonized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Began massive push </a:t>
            </a:r>
            <a:r>
              <a:rPr lang="en-US" sz="2000" b="1" dirty="0">
                <a:latin typeface="Arial Narrow" panose="020B0606020202030204" pitchFamily="34" charset="0"/>
              </a:rPr>
              <a:t>to </a:t>
            </a:r>
            <a:r>
              <a:rPr lang="en-US" sz="2000" b="1" dirty="0" smtClean="0">
                <a:latin typeface="Arial Narrow" panose="020B0606020202030204" pitchFamily="34" charset="0"/>
              </a:rPr>
              <a:t>modernize Japan...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anose="020B0606020202030204" pitchFamily="34" charset="0"/>
              </a:rPr>
              <a:t>Meiji </a:t>
            </a:r>
            <a:r>
              <a:rPr lang="en-US" b="1" dirty="0" smtClean="0">
                <a:latin typeface="Arial Narrow" panose="020B0606020202030204" pitchFamily="34" charset="0"/>
              </a:rPr>
              <a:t>Restoration aimed to strengthen Japan</a:t>
            </a:r>
            <a:endParaRPr lang="en-US" b="1" dirty="0">
              <a:latin typeface="Arial Narrow" panose="020B0606020202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000" b="1" dirty="0">
                <a:latin typeface="Arial Narrow" panose="020B0606020202030204" pitchFamily="34" charset="0"/>
              </a:rPr>
              <a:t>Led by new Emperor Mutsuhito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Federalized, organized </a:t>
            </a:r>
            <a:r>
              <a:rPr lang="en-US" sz="2000" b="1" dirty="0">
                <a:latin typeface="Arial Narrow" panose="020B0606020202030204" pitchFamily="34" charset="0"/>
              </a:rPr>
              <a:t>Japan’s government</a:t>
            </a:r>
          </a:p>
          <a:p>
            <a:pPr lvl="2">
              <a:spcBef>
                <a:spcPts val="0"/>
              </a:spcBef>
            </a:pPr>
            <a:r>
              <a:rPr lang="en-US" sz="2000" b="1" dirty="0" smtClean="0">
                <a:latin typeface="Arial Narrow" panose="020B0606020202030204" pitchFamily="34" charset="0"/>
              </a:rPr>
              <a:t>Big emphasis </a:t>
            </a:r>
            <a:r>
              <a:rPr lang="en-US" sz="2000" b="1" dirty="0">
                <a:latin typeface="Arial Narrow" panose="020B0606020202030204" pitchFamily="34" charset="0"/>
              </a:rPr>
              <a:t>on </a:t>
            </a:r>
            <a:r>
              <a:rPr lang="en-US" sz="2000" b="1" dirty="0" smtClean="0">
                <a:latin typeface="Arial Narrow" panose="020B0606020202030204" pitchFamily="34" charset="0"/>
              </a:rPr>
              <a:t>industrialization </a:t>
            </a:r>
            <a:r>
              <a:rPr lang="en-US" sz="2000" b="1" dirty="0">
                <a:latin typeface="Arial Narrow" panose="020B0606020202030204" pitchFamily="34" charset="0"/>
              </a:rPr>
              <a:t>&amp; </a:t>
            </a:r>
            <a:r>
              <a:rPr lang="en-US" sz="2000" b="1" dirty="0" smtClean="0">
                <a:latin typeface="Arial Narrow" panose="020B0606020202030204" pitchFamily="34" charset="0"/>
              </a:rPr>
              <a:t>imperialism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upload.wikimedia.org/wikipedia/commons/thumb/3/32/China_imperialism_cartoon.jpg/420px-China_imperialism_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95600" cy="389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14930</TotalTime>
  <Words>1317</Words>
  <Application>Microsoft Office PowerPoint</Application>
  <PresentationFormat>On-screen Show (4:3)</PresentationFormat>
  <Paragraphs>141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Cambria</vt:lpstr>
      <vt:lpstr>Century Gothic</vt:lpstr>
      <vt:lpstr>Adjacency</vt:lpstr>
      <vt:lpstr>PowerPoint Presentation</vt:lpstr>
      <vt:lpstr>PowerPoint Presentation</vt:lpstr>
      <vt:lpstr>PowerPoint Presentation</vt:lpstr>
      <vt:lpstr>Industry Creates New Age Of Imperialism</vt:lpstr>
      <vt:lpstr>PowerPoint Presentation</vt:lpstr>
      <vt:lpstr>Berlin Conference: The Race for Africa</vt:lpstr>
      <vt:lpstr>Raj: British Imperialist Rule in India</vt:lpstr>
      <vt:lpstr>PowerPoint Presentation</vt:lpstr>
      <vt:lpstr>Imperialist Policies in the Far East</vt:lpstr>
      <vt:lpstr>PowerPoint Presentation</vt:lpstr>
      <vt:lpstr>Industry Creates New Age Of Imperialism</vt:lpstr>
      <vt:lpstr>Berlin Conference: The Race for Africa</vt:lpstr>
      <vt:lpstr>Raj: British Imperialist Rule in India</vt:lpstr>
      <vt:lpstr>Imperialist Policies in the Far East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Imperialism</dc:title>
  <dc:creator>Phil</dc:creator>
  <cp:lastModifiedBy>Jordan Boyd</cp:lastModifiedBy>
  <cp:revision>91</cp:revision>
  <cp:lastPrinted>2018-01-08T17:21:24Z</cp:lastPrinted>
  <dcterms:created xsi:type="dcterms:W3CDTF">2012-01-30T03:21:17Z</dcterms:created>
  <dcterms:modified xsi:type="dcterms:W3CDTF">2018-01-16T18:04:50Z</dcterms:modified>
</cp:coreProperties>
</file>