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4" r:id="rId2"/>
    <p:sldId id="295" r:id="rId3"/>
    <p:sldId id="296" r:id="rId4"/>
    <p:sldId id="297" r:id="rId5"/>
    <p:sldId id="257" r:id="rId6"/>
    <p:sldId id="258" r:id="rId7"/>
    <p:sldId id="259" r:id="rId8"/>
    <p:sldId id="260" r:id="rId9"/>
    <p:sldId id="261" r:id="rId10"/>
    <p:sldId id="262" r:id="rId11"/>
    <p:sldId id="263" r:id="rId12"/>
    <p:sldId id="265" r:id="rId13"/>
    <p:sldId id="267" r:id="rId14"/>
    <p:sldId id="266" r:id="rId15"/>
    <p:sldId id="289" r:id="rId16"/>
    <p:sldId id="279" r:id="rId17"/>
    <p:sldId id="280" r:id="rId18"/>
    <p:sldId id="281" r:id="rId19"/>
    <p:sldId id="283" r:id="rId20"/>
    <p:sldId id="284" r:id="rId21"/>
    <p:sldId id="285" r:id="rId22"/>
    <p:sldId id="286" r:id="rId23"/>
    <p:sldId id="287" r:id="rId24"/>
    <p:sldId id="288" r:id="rId25"/>
    <p:sldId id="291" r:id="rId26"/>
    <p:sldId id="292" r:id="rId27"/>
    <p:sldId id="277" r:id="rId28"/>
    <p:sldId id="293" r:id="rId2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008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52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hangingPunct="1">
              <a:defRPr sz="1200"/>
            </a:lvl1pPr>
          </a:lstStyle>
          <a:p>
            <a:pPr>
              <a:defRPr/>
            </a:pPr>
            <a:r>
              <a:rPr lang="en-US"/>
              <a:t>Class Packet - No Writing on This!</a:t>
            </a:r>
          </a:p>
        </p:txBody>
      </p:sp>
      <p:sp>
        <p:nvSpPr>
          <p:cNvPr id="3" name="Date Placeholder 2"/>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hangingPunct="1">
              <a:defRPr sz="1200"/>
            </a:lvl1pPr>
          </a:lstStyle>
          <a:p>
            <a:pPr>
              <a:defRPr/>
            </a:pPr>
            <a:fld id="{F61C8DBD-969D-4681-AA42-9AE9606E25E2}" type="datetimeFigureOut">
              <a:rPr lang="en-US"/>
              <a:pPr>
                <a:defRPr/>
              </a:pPr>
              <a:t>10/31/2017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3177" tIns="46589" rIns="93177" bIns="46589" rtlCol="0" anchor="b"/>
          <a:lstStyle>
            <a:lvl1pPr algn="r" eaLnBrk="1" hangingPunct="1">
              <a:defRPr sz="1200"/>
            </a:lvl1pPr>
          </a:lstStyle>
          <a:p>
            <a:pPr>
              <a:defRPr/>
            </a:pPr>
            <a:fld id="{CC8EDBBC-39CF-44EA-9122-A113B7755B6F}" type="slidenum">
              <a:rPr lang="en-US"/>
              <a:pPr>
                <a:defRPr/>
              </a:pPr>
              <a:t>‹#›</a:t>
            </a:fld>
            <a:endParaRPr lang="en-US"/>
          </a:p>
        </p:txBody>
      </p:sp>
    </p:spTree>
    <p:extLst>
      <p:ext uri="{BB962C8B-B14F-4D97-AF65-F5344CB8AC3E}">
        <p14:creationId xmlns:p14="http://schemas.microsoft.com/office/powerpoint/2010/main" val="373977820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r>
              <a:rPr lang="en-US"/>
              <a:t>Class Packet - No Writing on This!</a:t>
            </a:r>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AE48E7AC-FAEA-455E-9B8B-DE4C585FDDF6}" type="datetimeFigureOut">
              <a:rPr lang="en-US"/>
              <a:pPr>
                <a:defRPr/>
              </a:pPr>
              <a:t>10/31/2017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4BA47385-7C8D-4F9B-82E2-06A2DE44C7D5}" type="slidenum">
              <a:rPr lang="en-US"/>
              <a:pPr>
                <a:defRPr/>
              </a:pPr>
              <a:t>‹#›</a:t>
            </a:fld>
            <a:endParaRPr lang="en-US"/>
          </a:p>
        </p:txBody>
      </p:sp>
    </p:spTree>
    <p:extLst>
      <p:ext uri="{BB962C8B-B14F-4D97-AF65-F5344CB8AC3E}">
        <p14:creationId xmlns:p14="http://schemas.microsoft.com/office/powerpoint/2010/main" val="151583633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811ECB-C508-4398-A934-F927589903E8}" type="slidenum">
              <a:rPr lang="en-US" altLang="en-US" smtClean="0"/>
              <a:pPr/>
              <a:t>1</a:t>
            </a:fld>
            <a:endParaRPr lang="en-US" altLang="en-US" smtClean="0"/>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t>Class Packet - No Writing on This!</a:t>
            </a:r>
          </a:p>
        </p:txBody>
      </p:sp>
    </p:spTree>
    <p:extLst>
      <p:ext uri="{BB962C8B-B14F-4D97-AF65-F5344CB8AC3E}">
        <p14:creationId xmlns:p14="http://schemas.microsoft.com/office/powerpoint/2010/main" val="81639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07E19D4-CF3C-433D-A995-9F48D7304B27}" type="slidenum">
              <a:rPr lang="en-US" altLang="en-US"/>
              <a:pPr>
                <a:defRPr/>
              </a:pPr>
              <a:t>‹#›</a:t>
            </a:fld>
            <a:endParaRPr lang="en-US" altLang="en-US"/>
          </a:p>
        </p:txBody>
      </p:sp>
    </p:spTree>
    <p:extLst>
      <p:ext uri="{BB962C8B-B14F-4D97-AF65-F5344CB8AC3E}">
        <p14:creationId xmlns:p14="http://schemas.microsoft.com/office/powerpoint/2010/main" val="3383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502552-C15A-4793-9995-1CD5382172BB}" type="slidenum">
              <a:rPr lang="en-US" altLang="en-US"/>
              <a:pPr>
                <a:defRPr/>
              </a:pPr>
              <a:t>‹#›</a:t>
            </a:fld>
            <a:endParaRPr lang="en-US" altLang="en-US"/>
          </a:p>
        </p:txBody>
      </p:sp>
    </p:spTree>
    <p:extLst>
      <p:ext uri="{BB962C8B-B14F-4D97-AF65-F5344CB8AC3E}">
        <p14:creationId xmlns:p14="http://schemas.microsoft.com/office/powerpoint/2010/main" val="397671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92B7BFD-5D7B-4A2E-B910-1E71886894A4}" type="slidenum">
              <a:rPr lang="en-US" altLang="en-US"/>
              <a:pPr>
                <a:defRPr/>
              </a:pPr>
              <a:t>‹#›</a:t>
            </a:fld>
            <a:endParaRPr lang="en-US" altLang="en-US"/>
          </a:p>
        </p:txBody>
      </p:sp>
    </p:spTree>
    <p:extLst>
      <p:ext uri="{BB962C8B-B14F-4D97-AF65-F5344CB8AC3E}">
        <p14:creationId xmlns:p14="http://schemas.microsoft.com/office/powerpoint/2010/main" val="312707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231EC11-3AF2-4903-9ACE-B98E21BE6E8E}" type="slidenum">
              <a:rPr lang="en-US" altLang="en-US"/>
              <a:pPr>
                <a:defRPr/>
              </a:pPr>
              <a:t>‹#›</a:t>
            </a:fld>
            <a:endParaRPr lang="en-US" altLang="en-US"/>
          </a:p>
        </p:txBody>
      </p:sp>
    </p:spTree>
    <p:extLst>
      <p:ext uri="{BB962C8B-B14F-4D97-AF65-F5344CB8AC3E}">
        <p14:creationId xmlns:p14="http://schemas.microsoft.com/office/powerpoint/2010/main" val="85101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038F7C-84F8-42E6-81E6-B17FB9CE9EA2}" type="slidenum">
              <a:rPr lang="en-US" altLang="en-US"/>
              <a:pPr>
                <a:defRPr/>
              </a:pPr>
              <a:t>‹#›</a:t>
            </a:fld>
            <a:endParaRPr lang="en-US" altLang="en-US"/>
          </a:p>
        </p:txBody>
      </p:sp>
    </p:spTree>
    <p:extLst>
      <p:ext uri="{BB962C8B-B14F-4D97-AF65-F5344CB8AC3E}">
        <p14:creationId xmlns:p14="http://schemas.microsoft.com/office/powerpoint/2010/main" val="23493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B661A7F-4D50-4CBB-B67A-2A35249247A9}" type="slidenum">
              <a:rPr lang="en-US" altLang="en-US"/>
              <a:pPr>
                <a:defRPr/>
              </a:pPr>
              <a:t>‹#›</a:t>
            </a:fld>
            <a:endParaRPr lang="en-US" altLang="en-US"/>
          </a:p>
        </p:txBody>
      </p:sp>
    </p:spTree>
    <p:extLst>
      <p:ext uri="{BB962C8B-B14F-4D97-AF65-F5344CB8AC3E}">
        <p14:creationId xmlns:p14="http://schemas.microsoft.com/office/powerpoint/2010/main" val="17810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9234469-B7F9-4291-9574-D1BF662C6C99}" type="slidenum">
              <a:rPr lang="en-US" altLang="en-US"/>
              <a:pPr>
                <a:defRPr/>
              </a:pPr>
              <a:t>‹#›</a:t>
            </a:fld>
            <a:endParaRPr lang="en-US" altLang="en-US"/>
          </a:p>
        </p:txBody>
      </p:sp>
    </p:spTree>
    <p:extLst>
      <p:ext uri="{BB962C8B-B14F-4D97-AF65-F5344CB8AC3E}">
        <p14:creationId xmlns:p14="http://schemas.microsoft.com/office/powerpoint/2010/main" val="237989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BC3A4D3-24B3-4F41-90C1-89CC526D509F}" type="slidenum">
              <a:rPr lang="en-US" altLang="en-US"/>
              <a:pPr>
                <a:defRPr/>
              </a:pPr>
              <a:t>‹#›</a:t>
            </a:fld>
            <a:endParaRPr lang="en-US" altLang="en-US"/>
          </a:p>
        </p:txBody>
      </p:sp>
    </p:spTree>
    <p:extLst>
      <p:ext uri="{BB962C8B-B14F-4D97-AF65-F5344CB8AC3E}">
        <p14:creationId xmlns:p14="http://schemas.microsoft.com/office/powerpoint/2010/main" val="21596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16072DE-02CE-476A-8278-1CB54951335A}" type="slidenum">
              <a:rPr lang="en-US" altLang="en-US"/>
              <a:pPr>
                <a:defRPr/>
              </a:pPr>
              <a:t>‹#›</a:t>
            </a:fld>
            <a:endParaRPr lang="en-US" altLang="en-US"/>
          </a:p>
        </p:txBody>
      </p:sp>
    </p:spTree>
    <p:extLst>
      <p:ext uri="{BB962C8B-B14F-4D97-AF65-F5344CB8AC3E}">
        <p14:creationId xmlns:p14="http://schemas.microsoft.com/office/powerpoint/2010/main" val="263827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39E9788-8B5F-49F0-B192-35A0E2034E25}" type="slidenum">
              <a:rPr lang="en-US" altLang="en-US"/>
              <a:pPr>
                <a:defRPr/>
              </a:pPr>
              <a:t>‹#›</a:t>
            </a:fld>
            <a:endParaRPr lang="en-US" altLang="en-US"/>
          </a:p>
        </p:txBody>
      </p:sp>
    </p:spTree>
    <p:extLst>
      <p:ext uri="{BB962C8B-B14F-4D97-AF65-F5344CB8AC3E}">
        <p14:creationId xmlns:p14="http://schemas.microsoft.com/office/powerpoint/2010/main" val="270384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79138BE-8CB3-43B6-B1FA-743382EF6939}" type="slidenum">
              <a:rPr lang="en-US" altLang="en-US"/>
              <a:pPr>
                <a:defRPr/>
              </a:pPr>
              <a:t>‹#›</a:t>
            </a:fld>
            <a:endParaRPr lang="en-US" altLang="en-US"/>
          </a:p>
        </p:txBody>
      </p:sp>
    </p:spTree>
    <p:extLst>
      <p:ext uri="{BB962C8B-B14F-4D97-AF65-F5344CB8AC3E}">
        <p14:creationId xmlns:p14="http://schemas.microsoft.com/office/powerpoint/2010/main" val="11498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E86BD2D-DCBC-46D3-9D32-6C245B2F4C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list.cagle.com/etoon.aspx?cartoon=http://media.caglecartoons.com/media/cartoons/100/2010/01/27/73926_600.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24.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list.cagle.com/etoon.aspx?cartoon=http://www.caglecartoons.com/media/cartoons/1/2011/02/25/89784_600.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28600" y="58738"/>
            <a:ext cx="87630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t>Political Cartoons Exercise</a:t>
            </a:r>
          </a:p>
          <a:p>
            <a:pPr>
              <a:spcBef>
                <a:spcPct val="0"/>
              </a:spcBef>
              <a:buFontTx/>
              <a:buNone/>
            </a:pPr>
            <a:r>
              <a:rPr lang="en-US" altLang="en-US" sz="2800" b="1"/>
              <a:t>Draw Your Own Political Cartoon - 20 points</a:t>
            </a:r>
            <a:endParaRPr lang="en-US" altLang="en-US" sz="2800"/>
          </a:p>
          <a:p>
            <a:pPr>
              <a:spcBef>
                <a:spcPct val="0"/>
              </a:spcBef>
              <a:buFontTx/>
              <a:buNone/>
            </a:pPr>
            <a:r>
              <a:rPr lang="en-US" altLang="en-US" sz="1000"/>
              <a:t/>
            </a:r>
            <a:br>
              <a:rPr lang="en-US" altLang="en-US" sz="1000"/>
            </a:br>
            <a:r>
              <a:rPr lang="en-US" altLang="en-US" sz="2000" b="1"/>
              <a:t>1. Read </a:t>
            </a:r>
            <a:r>
              <a:rPr lang="en-US" altLang="en-US" sz="2000"/>
              <a:t>through this packet either individually or with a friend.</a:t>
            </a:r>
          </a:p>
          <a:p>
            <a:pPr>
              <a:spcBef>
                <a:spcPct val="0"/>
              </a:spcBef>
              <a:buFontTx/>
              <a:buNone/>
            </a:pPr>
            <a:r>
              <a:rPr lang="en-US" altLang="en-US" sz="2000" b="1"/>
              <a:t>2. Choose </a:t>
            </a:r>
            <a:r>
              <a:rPr lang="en-US" altLang="en-US" sz="2000"/>
              <a:t>an issue from the list below that you would like to address:</a:t>
            </a:r>
          </a:p>
        </p:txBody>
      </p:sp>
      <p:sp>
        <p:nvSpPr>
          <p:cNvPr id="3" name="TextBox 2"/>
          <p:cNvSpPr txBox="1"/>
          <p:nvPr/>
        </p:nvSpPr>
        <p:spPr>
          <a:xfrm>
            <a:off x="228600" y="1906425"/>
            <a:ext cx="8610600" cy="4708981"/>
          </a:xfrm>
          <a:prstGeom prst="rect">
            <a:avLst/>
          </a:prstGeom>
          <a:noFill/>
        </p:spPr>
        <p:txBody>
          <a:bodyPr numCol="2" spcCol="91440">
            <a:spAutoFit/>
          </a:bodyPr>
          <a:lstStyle/>
          <a:p>
            <a:pPr>
              <a:defRPr/>
            </a:pPr>
            <a:r>
              <a:rPr lang="en-US" sz="2000" dirty="0"/>
              <a:t>Transcendentalism</a:t>
            </a:r>
          </a:p>
          <a:p>
            <a:pPr>
              <a:defRPr/>
            </a:pPr>
            <a:r>
              <a:rPr lang="en-US" sz="2000" dirty="0"/>
              <a:t>Individualism</a:t>
            </a:r>
          </a:p>
          <a:p>
            <a:pPr>
              <a:defRPr/>
            </a:pPr>
            <a:r>
              <a:rPr lang="en-US" sz="2000" dirty="0"/>
              <a:t>Emerson, Thoreau, or Whitman</a:t>
            </a:r>
          </a:p>
          <a:p>
            <a:pPr>
              <a:defRPr/>
            </a:pPr>
            <a:r>
              <a:rPr lang="en-US" sz="2000" dirty="0"/>
              <a:t>Romanticism</a:t>
            </a:r>
          </a:p>
          <a:p>
            <a:pPr>
              <a:defRPr/>
            </a:pPr>
            <a:r>
              <a:rPr lang="en-US" sz="2000" dirty="0"/>
              <a:t>Hawthorne or Melville responses</a:t>
            </a:r>
          </a:p>
          <a:p>
            <a:pPr>
              <a:defRPr/>
            </a:pPr>
            <a:r>
              <a:rPr lang="en-US" sz="2000" dirty="0"/>
              <a:t>Shakers</a:t>
            </a:r>
          </a:p>
          <a:p>
            <a:pPr>
              <a:defRPr/>
            </a:pPr>
            <a:r>
              <a:rPr lang="en-US" sz="2000" dirty="0" err="1"/>
              <a:t>Fourierism</a:t>
            </a:r>
            <a:r>
              <a:rPr lang="en-US" sz="2000" dirty="0"/>
              <a:t>/socialism</a:t>
            </a:r>
          </a:p>
          <a:p>
            <a:pPr>
              <a:defRPr/>
            </a:pPr>
            <a:r>
              <a:rPr lang="en-US" sz="2000" dirty="0"/>
              <a:t>Oneida</a:t>
            </a:r>
          </a:p>
          <a:p>
            <a:pPr>
              <a:defRPr/>
            </a:pPr>
            <a:r>
              <a:rPr lang="en-US" sz="2000" dirty="0"/>
              <a:t>Mormonism</a:t>
            </a:r>
          </a:p>
          <a:p>
            <a:pPr>
              <a:defRPr/>
            </a:pPr>
            <a:r>
              <a:rPr lang="en-US" sz="2000" dirty="0"/>
              <a:t>Sex in pop culture</a:t>
            </a:r>
          </a:p>
          <a:p>
            <a:pPr>
              <a:defRPr/>
            </a:pPr>
            <a:r>
              <a:rPr lang="en-US" sz="2000" dirty="0"/>
              <a:t>Minstrelsy</a:t>
            </a:r>
          </a:p>
          <a:p>
            <a:pPr>
              <a:defRPr/>
            </a:pPr>
            <a:r>
              <a:rPr lang="en-US" sz="2000" dirty="0"/>
              <a:t>David Walker</a:t>
            </a:r>
          </a:p>
          <a:p>
            <a:pPr>
              <a:defRPr/>
            </a:pPr>
            <a:r>
              <a:rPr lang="en-US" sz="2000" dirty="0"/>
              <a:t>Nat Turner and/or Turner’s Rebellion</a:t>
            </a:r>
          </a:p>
          <a:p>
            <a:pPr>
              <a:defRPr/>
            </a:pPr>
            <a:r>
              <a:rPr lang="en-US" sz="2000" dirty="0"/>
              <a:t>W. L. Garrison</a:t>
            </a:r>
          </a:p>
          <a:p>
            <a:pPr>
              <a:defRPr/>
            </a:pPr>
            <a:r>
              <a:rPr lang="en-US" sz="2000" dirty="0"/>
              <a:t>T. Weld</a:t>
            </a:r>
          </a:p>
        </p:txBody>
      </p:sp>
      <p:sp>
        <p:nvSpPr>
          <p:cNvPr id="4100" name="Rectangle 3"/>
          <p:cNvSpPr>
            <a:spLocks noChangeArrowheads="1"/>
          </p:cNvSpPr>
          <p:nvPr/>
        </p:nvSpPr>
        <p:spPr bwMode="auto">
          <a:xfrm>
            <a:off x="4456113" y="1905000"/>
            <a:ext cx="4572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t>A. and/or S. Grimke</a:t>
            </a:r>
          </a:p>
          <a:p>
            <a:pPr>
              <a:spcBef>
                <a:spcPct val="0"/>
              </a:spcBef>
              <a:buFontTx/>
              <a:buNone/>
            </a:pPr>
            <a:r>
              <a:rPr lang="en-US" altLang="en-US" sz="2000"/>
              <a:t>American Anti-Slavery Society</a:t>
            </a:r>
          </a:p>
          <a:p>
            <a:pPr>
              <a:spcBef>
                <a:spcPct val="0"/>
              </a:spcBef>
              <a:buFontTx/>
              <a:buNone/>
            </a:pPr>
            <a:r>
              <a:rPr lang="en-US" altLang="en-US" sz="2000"/>
              <a:t>Underground Railroad</a:t>
            </a:r>
          </a:p>
          <a:p>
            <a:pPr>
              <a:spcBef>
                <a:spcPct val="0"/>
              </a:spcBef>
              <a:buFontTx/>
              <a:buNone/>
            </a:pPr>
            <a:r>
              <a:rPr lang="en-US" altLang="en-US" sz="2000"/>
              <a:t>“Amalgamation” (Miscegenation)</a:t>
            </a:r>
          </a:p>
          <a:p>
            <a:pPr>
              <a:spcBef>
                <a:spcPct val="0"/>
              </a:spcBef>
              <a:buFontTx/>
              <a:buNone/>
            </a:pPr>
            <a:r>
              <a:rPr lang="en-US" altLang="en-US" sz="2000"/>
              <a:t>Gag rule</a:t>
            </a:r>
          </a:p>
          <a:p>
            <a:pPr>
              <a:spcBef>
                <a:spcPct val="0"/>
              </a:spcBef>
              <a:buFontTx/>
              <a:buNone/>
            </a:pPr>
            <a:r>
              <a:rPr lang="en-US" altLang="en-US" sz="2000"/>
              <a:t>M. W. Ostram</a:t>
            </a:r>
          </a:p>
          <a:p>
            <a:pPr>
              <a:spcBef>
                <a:spcPct val="0"/>
              </a:spcBef>
              <a:buFontTx/>
              <a:buNone/>
            </a:pPr>
            <a:r>
              <a:rPr lang="en-US" altLang="en-US" sz="2000"/>
              <a:t>Richard M. Johnson</a:t>
            </a:r>
          </a:p>
          <a:p>
            <a:pPr>
              <a:spcBef>
                <a:spcPct val="0"/>
              </a:spcBef>
              <a:buFontTx/>
              <a:buNone/>
            </a:pPr>
            <a:r>
              <a:rPr lang="en-US" altLang="en-US" sz="2000"/>
              <a:t>“separate spheres”</a:t>
            </a:r>
          </a:p>
          <a:p>
            <a:pPr>
              <a:spcBef>
                <a:spcPct val="0"/>
              </a:spcBef>
              <a:buFontTx/>
              <a:buNone/>
            </a:pPr>
            <a:r>
              <a:rPr lang="en-US" altLang="en-US" sz="2000"/>
              <a:t>Female Moral Reform Society</a:t>
            </a:r>
          </a:p>
          <a:p>
            <a:pPr>
              <a:spcBef>
                <a:spcPct val="0"/>
              </a:spcBef>
              <a:buFontTx/>
              <a:buNone/>
            </a:pPr>
            <a:r>
              <a:rPr lang="en-US" altLang="en-US" sz="2000"/>
              <a:t>Dorothea Dix</a:t>
            </a:r>
          </a:p>
          <a:p>
            <a:pPr>
              <a:spcBef>
                <a:spcPct val="0"/>
              </a:spcBef>
              <a:buFontTx/>
              <a:buNone/>
            </a:pPr>
            <a:r>
              <a:rPr lang="en-US" altLang="en-US" sz="2000"/>
              <a:t>Horace Mann</a:t>
            </a:r>
          </a:p>
          <a:p>
            <a:pPr>
              <a:spcBef>
                <a:spcPct val="0"/>
              </a:spcBef>
              <a:buFontTx/>
              <a:buNone/>
            </a:pPr>
            <a:r>
              <a:rPr lang="en-US" altLang="en-US" sz="2000"/>
              <a:t>Catherine Beecher</a:t>
            </a:r>
          </a:p>
          <a:p>
            <a:pPr>
              <a:spcBef>
                <a:spcPct val="0"/>
              </a:spcBef>
              <a:buFontTx/>
              <a:buNone/>
            </a:pPr>
            <a:r>
              <a:rPr lang="en-US" altLang="en-US" sz="2000"/>
              <a:t>E. C. Stanton</a:t>
            </a:r>
          </a:p>
          <a:p>
            <a:pPr>
              <a:spcBef>
                <a:spcPct val="0"/>
              </a:spcBef>
              <a:buFontTx/>
              <a:buNone/>
            </a:pPr>
            <a:r>
              <a:rPr lang="en-US" altLang="en-US" sz="2000"/>
              <a:t>Seneca Falls Convention</a:t>
            </a:r>
          </a:p>
          <a:p>
            <a:pPr>
              <a:spcBef>
                <a:spcPct val="0"/>
              </a:spcBef>
              <a:buFontTx/>
              <a:buNone/>
            </a:pPr>
            <a:r>
              <a:rPr lang="en-US" altLang="en-US" sz="2000"/>
              <a:t>New York Statute of 1848</a:t>
            </a:r>
          </a:p>
          <a:p>
            <a:pPr>
              <a:spcBef>
                <a:spcPct val="0"/>
              </a:spcBef>
              <a:buFontTx/>
              <a:buNone/>
            </a:pPr>
            <a:r>
              <a:rPr lang="en-US" altLang="en-US" sz="2000"/>
              <a:t>S. B. Anthony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2743200" cy="1143000"/>
          </a:xfrm>
        </p:spPr>
        <p:txBody>
          <a:bodyPr/>
          <a:lstStyle/>
          <a:p>
            <a:pPr eaLnBrk="1" hangingPunct="1"/>
            <a:r>
              <a:rPr lang="en-US" altLang="en-US" smtClean="0"/>
              <a:t>Analogy</a:t>
            </a:r>
          </a:p>
        </p:txBody>
      </p:sp>
      <p:sp>
        <p:nvSpPr>
          <p:cNvPr id="14339" name="Rectangle 3"/>
          <p:cNvSpPr>
            <a:spLocks noGrp="1" noChangeArrowheads="1"/>
          </p:cNvSpPr>
          <p:nvPr>
            <p:ph type="body" idx="1"/>
          </p:nvPr>
        </p:nvSpPr>
        <p:spPr>
          <a:xfrm>
            <a:off x="5257800" y="0"/>
            <a:ext cx="3886200" cy="4525963"/>
          </a:xfrm>
        </p:spPr>
        <p:txBody>
          <a:bodyPr/>
          <a:lstStyle/>
          <a:p>
            <a:pPr eaLnBrk="1" hangingPunct="1">
              <a:lnSpc>
                <a:spcPct val="80000"/>
              </a:lnSpc>
            </a:pPr>
            <a:r>
              <a:rPr lang="en-US" altLang="en-US" sz="2400" smtClean="0"/>
              <a:t>An </a:t>
            </a:r>
            <a:r>
              <a:rPr lang="en-US" altLang="en-US" sz="2400" b="1" smtClean="0"/>
              <a:t>analogy</a:t>
            </a:r>
            <a:r>
              <a:rPr lang="en-US" altLang="en-US" sz="2400" smtClean="0"/>
              <a:t> is a comparison between two unlike things that share some characteristics. By comparing a complex issue or situation with a more familiar one, cartoonists can help their readers see it in a different light.</a:t>
            </a:r>
          </a:p>
          <a:p>
            <a:pPr eaLnBrk="1" hangingPunct="1">
              <a:lnSpc>
                <a:spcPct val="80000"/>
              </a:lnSpc>
            </a:pPr>
            <a:r>
              <a:rPr lang="en-US" altLang="en-US" sz="2400" smtClean="0"/>
              <a:t>After you’ve studied a cartoon for a while, try to decide what the cartoon’s main analogy is. What two situations does the cartoon compare? Once you understand the main analogy, decide if this comparison makes the cartoonist’s point more clear to you</a:t>
            </a:r>
          </a:p>
        </p:txBody>
      </p:sp>
      <p:pic>
        <p:nvPicPr>
          <p:cNvPr id="14340" name="Picture 5" descr="teen pregnanc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561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2133600" cy="1143000"/>
          </a:xfrm>
        </p:spPr>
        <p:txBody>
          <a:bodyPr/>
          <a:lstStyle/>
          <a:p>
            <a:pPr eaLnBrk="1" hangingPunct="1"/>
            <a:r>
              <a:rPr lang="en-US" altLang="en-US" smtClean="0"/>
              <a:t>Irony</a:t>
            </a:r>
          </a:p>
        </p:txBody>
      </p:sp>
      <p:sp>
        <p:nvSpPr>
          <p:cNvPr id="15363" name="Rectangle 3"/>
          <p:cNvSpPr>
            <a:spLocks noGrp="1" noChangeArrowheads="1"/>
          </p:cNvSpPr>
          <p:nvPr>
            <p:ph type="body" idx="1"/>
          </p:nvPr>
        </p:nvSpPr>
        <p:spPr>
          <a:xfrm>
            <a:off x="3733800" y="0"/>
            <a:ext cx="5410200" cy="6629400"/>
          </a:xfrm>
        </p:spPr>
        <p:txBody>
          <a:bodyPr/>
          <a:lstStyle/>
          <a:p>
            <a:pPr eaLnBrk="1" hangingPunct="1">
              <a:lnSpc>
                <a:spcPct val="90000"/>
              </a:lnSpc>
            </a:pPr>
            <a:r>
              <a:rPr lang="en-US" altLang="en-US" sz="2800" b="1" smtClean="0"/>
              <a:t>Irony</a:t>
            </a:r>
            <a:r>
              <a:rPr lang="en-US" altLang="en-US" sz="2800" smtClean="0"/>
              <a:t> is the difference between the ways things are and the way things should be, or the way things are expected to be. Cartoonists often use irony to express their opinion on an issue. </a:t>
            </a:r>
          </a:p>
          <a:p>
            <a:pPr eaLnBrk="1" hangingPunct="1">
              <a:lnSpc>
                <a:spcPct val="90000"/>
              </a:lnSpc>
            </a:pPr>
            <a:r>
              <a:rPr lang="en-US" altLang="en-US" sz="2800" smtClean="0"/>
              <a:t>When you look at a cartoon, see if you can find any irony in the situation the cartoon depicts. If you can, think about what point the irony might be intended to emphasize. Does the irony help the cartoonist express his or her opinion more effectively?</a:t>
            </a:r>
          </a:p>
        </p:txBody>
      </p:sp>
      <p:pic>
        <p:nvPicPr>
          <p:cNvPr id="15364" name="Picture 5" descr="Obamas Mid East strategy  © Hajo de Reijger, The Netherlands,Barack Obama, Obama, middle east, Arab world, revolts, revolution, Libya, Tunis, Bahrein, Egypt, tiptoe, s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3821113"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2400" smtClean="0"/>
              <a:t>OPTICS Strategy</a:t>
            </a:r>
          </a:p>
        </p:txBody>
      </p:sp>
      <p:sp>
        <p:nvSpPr>
          <p:cNvPr id="11267" name="Rectangle 3"/>
          <p:cNvSpPr>
            <a:spLocks noGrp="1" noChangeArrowheads="1"/>
          </p:cNvSpPr>
          <p:nvPr>
            <p:ph type="body" idx="1"/>
          </p:nvPr>
        </p:nvSpPr>
        <p:spPr>
          <a:xfrm>
            <a:off x="457200" y="1295400"/>
            <a:ext cx="8229600" cy="4800600"/>
          </a:xfrm>
        </p:spPr>
        <p:txBody>
          <a:bodyPr/>
          <a:lstStyle/>
          <a:p>
            <a:pPr eaLnBrk="1" hangingPunct="1">
              <a:lnSpc>
                <a:spcPct val="80000"/>
              </a:lnSpc>
              <a:defRPr/>
            </a:pPr>
            <a:r>
              <a:rPr lang="en-US" altLang="en-US" sz="3100" b="1" smtClean="0"/>
              <a:t>O</a:t>
            </a:r>
            <a:r>
              <a:rPr lang="en-US" altLang="en-US" sz="3100" smtClean="0"/>
              <a:t> - Conduct a brief </a:t>
            </a:r>
            <a:r>
              <a:rPr lang="en-US" altLang="en-US" sz="3100" b="1" i="1" smtClean="0">
                <a:solidFill>
                  <a:schemeClr val="hlink"/>
                </a:solidFill>
                <a:effectLst>
                  <a:outerShdw blurRad="38100" dist="38100" dir="2700000" algn="tl">
                    <a:srgbClr val="000000"/>
                  </a:outerShdw>
                </a:effectLst>
              </a:rPr>
              <a:t>overview</a:t>
            </a:r>
            <a:r>
              <a:rPr lang="en-US" altLang="en-US" sz="3100" smtClean="0"/>
              <a:t> of the visual or graphic.  “float” over the image.  </a:t>
            </a:r>
            <a:r>
              <a:rPr lang="en-US" altLang="en-US" sz="3100" smtClean="0">
                <a:solidFill>
                  <a:srgbClr val="008000"/>
                </a:solidFill>
              </a:rPr>
              <a:t>What is the primary focus?</a:t>
            </a:r>
          </a:p>
          <a:p>
            <a:pPr eaLnBrk="1" hangingPunct="1">
              <a:lnSpc>
                <a:spcPct val="80000"/>
              </a:lnSpc>
              <a:defRPr/>
            </a:pPr>
            <a:r>
              <a:rPr lang="en-US" altLang="en-US" sz="3100" b="1" smtClean="0"/>
              <a:t>P</a:t>
            </a:r>
            <a:r>
              <a:rPr lang="en-US" altLang="en-US" sz="3100" smtClean="0"/>
              <a:t> – Key in on the </a:t>
            </a:r>
            <a:r>
              <a:rPr lang="en-US" altLang="en-US" sz="3100" b="1" i="1" smtClean="0">
                <a:solidFill>
                  <a:schemeClr val="hlink"/>
                </a:solidFill>
                <a:effectLst>
                  <a:outerShdw blurRad="38100" dist="38100" dir="2700000" algn="tl">
                    <a:srgbClr val="000000"/>
                  </a:outerShdw>
                </a:effectLst>
              </a:rPr>
              <a:t>parts</a:t>
            </a:r>
            <a:r>
              <a:rPr lang="en-US" altLang="en-US" sz="3100" smtClean="0"/>
              <a:t> of the visual by reading all labels and noting any elements or details that seem important.  </a:t>
            </a:r>
            <a:r>
              <a:rPr lang="en-US" altLang="en-US" sz="3000" smtClean="0">
                <a:solidFill>
                  <a:srgbClr val="008000"/>
                </a:solidFill>
              </a:rPr>
              <a:t>What is the interaction of the parts with the primary focus?</a:t>
            </a:r>
          </a:p>
          <a:p>
            <a:pPr eaLnBrk="1" hangingPunct="1">
              <a:lnSpc>
                <a:spcPct val="80000"/>
              </a:lnSpc>
              <a:defRPr/>
            </a:pPr>
            <a:r>
              <a:rPr lang="en-US" altLang="en-US" sz="3100" b="1" smtClean="0"/>
              <a:t>T</a:t>
            </a:r>
            <a:r>
              <a:rPr lang="en-US" altLang="en-US" sz="3100" smtClean="0"/>
              <a:t> – Read the </a:t>
            </a:r>
            <a:r>
              <a:rPr lang="en-US" altLang="en-US" sz="3100" b="1" i="1" smtClean="0">
                <a:solidFill>
                  <a:schemeClr val="hlink"/>
                </a:solidFill>
                <a:effectLst>
                  <a:outerShdw blurRad="38100" dist="38100" dir="2700000" algn="tl">
                    <a:srgbClr val="000000"/>
                  </a:outerShdw>
                </a:effectLst>
              </a:rPr>
              <a:t>title</a:t>
            </a:r>
            <a:r>
              <a:rPr lang="en-US" altLang="en-US" sz="3100" b="1" smtClean="0">
                <a:solidFill>
                  <a:schemeClr val="hlink"/>
                </a:solidFill>
                <a:effectLst>
                  <a:outerShdw blurRad="38100" dist="38100" dir="2700000" algn="tl">
                    <a:srgbClr val="000000"/>
                  </a:outerShdw>
                </a:effectLst>
              </a:rPr>
              <a:t> </a:t>
            </a:r>
            <a:r>
              <a:rPr lang="en-US" altLang="en-US" sz="3100" smtClean="0"/>
              <a:t>of the visual so that you are clear on the subject it is covering.  </a:t>
            </a:r>
            <a:r>
              <a:rPr lang="en-US" altLang="en-US" sz="3100" smtClean="0">
                <a:solidFill>
                  <a:srgbClr val="008000"/>
                </a:solidFill>
              </a:rPr>
              <a:t>Does the title make sense?  </a:t>
            </a:r>
            <a:r>
              <a:rPr lang="en-US" altLang="en-US" sz="3100" smtClean="0"/>
              <a:t>If there is no title – </a:t>
            </a:r>
            <a:r>
              <a:rPr lang="en-US" altLang="en-US" sz="3100" smtClean="0">
                <a:solidFill>
                  <a:srgbClr val="008000"/>
                </a:solidFill>
              </a:rPr>
              <a:t>What would you call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OPTICS continued</a:t>
            </a:r>
          </a:p>
        </p:txBody>
      </p:sp>
      <p:sp>
        <p:nvSpPr>
          <p:cNvPr id="14339" name="Rectangle 3"/>
          <p:cNvSpPr>
            <a:spLocks noGrp="1" noChangeArrowheads="1"/>
          </p:cNvSpPr>
          <p:nvPr>
            <p:ph type="body" idx="1"/>
          </p:nvPr>
        </p:nvSpPr>
        <p:spPr/>
        <p:txBody>
          <a:bodyPr/>
          <a:lstStyle/>
          <a:p>
            <a:pPr eaLnBrk="1" hangingPunct="1">
              <a:lnSpc>
                <a:spcPct val="90000"/>
              </a:lnSpc>
              <a:defRPr/>
            </a:pPr>
            <a:r>
              <a:rPr lang="en-US" altLang="en-US" sz="2600" b="1" smtClean="0"/>
              <a:t>I</a:t>
            </a:r>
            <a:r>
              <a:rPr lang="en-US" altLang="en-US" sz="2600" smtClean="0"/>
              <a:t> – Use the title as your theory and the parts of the visual as your clues to detect and specify the </a:t>
            </a:r>
            <a:r>
              <a:rPr lang="en-US" altLang="en-US" sz="2600" b="1" i="1" smtClean="0">
                <a:solidFill>
                  <a:schemeClr val="hlink"/>
                </a:solidFill>
                <a:effectLst>
                  <a:outerShdw blurRad="38100" dist="38100" dir="2700000" algn="tl">
                    <a:srgbClr val="000000"/>
                  </a:outerShdw>
                </a:effectLst>
              </a:rPr>
              <a:t>interrelationships, to infer or interpret</a:t>
            </a:r>
            <a:r>
              <a:rPr lang="en-US" altLang="en-US" sz="2600" smtClean="0"/>
              <a:t> – </a:t>
            </a:r>
            <a:r>
              <a:rPr lang="en-US" altLang="en-US" sz="2700" smtClean="0">
                <a:solidFill>
                  <a:srgbClr val="008000"/>
                </a:solidFill>
              </a:rPr>
              <a:t>What is not in the picture, but implied?</a:t>
            </a:r>
            <a:r>
              <a:rPr lang="en-US" altLang="en-US" sz="2600" smtClean="0"/>
              <a:t> </a:t>
            </a:r>
          </a:p>
          <a:p>
            <a:pPr eaLnBrk="1" hangingPunct="1">
              <a:lnSpc>
                <a:spcPct val="90000"/>
              </a:lnSpc>
              <a:defRPr/>
            </a:pPr>
            <a:r>
              <a:rPr lang="en-US" altLang="en-US" sz="2600" b="1" smtClean="0"/>
              <a:t>C</a:t>
            </a:r>
            <a:r>
              <a:rPr lang="en-US" altLang="en-US" sz="2600" smtClean="0"/>
              <a:t> – Draw a </a:t>
            </a:r>
            <a:r>
              <a:rPr lang="en-US" altLang="en-US" sz="2600" b="1" i="1" smtClean="0">
                <a:solidFill>
                  <a:schemeClr val="hlink"/>
                </a:solidFill>
                <a:effectLst>
                  <a:outerShdw blurRad="38100" dist="38100" dir="2700000" algn="tl">
                    <a:srgbClr val="000000"/>
                  </a:outerShdw>
                </a:effectLst>
              </a:rPr>
              <a:t>conclusion</a:t>
            </a:r>
            <a:r>
              <a:rPr lang="en-US" altLang="en-US" sz="2600" smtClean="0"/>
              <a:t> about the visual as a whole.  </a:t>
            </a:r>
            <a:r>
              <a:rPr lang="en-US" altLang="en-US" sz="2700" smtClean="0">
                <a:solidFill>
                  <a:srgbClr val="008000"/>
                </a:solidFill>
              </a:rPr>
              <a:t>What is it all about?  Can you summarize in one sentence?</a:t>
            </a:r>
          </a:p>
          <a:p>
            <a:pPr eaLnBrk="1" hangingPunct="1">
              <a:lnSpc>
                <a:spcPct val="90000"/>
              </a:lnSpc>
              <a:defRPr/>
            </a:pPr>
            <a:r>
              <a:rPr lang="en-US" altLang="en-US" sz="2600" b="1" smtClean="0"/>
              <a:t>S</a:t>
            </a:r>
            <a:r>
              <a:rPr lang="en-US" altLang="en-US" sz="2600" smtClean="0"/>
              <a:t> – What is the </a:t>
            </a:r>
            <a:r>
              <a:rPr lang="en-US" altLang="en-US" sz="2600" b="1" i="1" smtClean="0">
                <a:solidFill>
                  <a:schemeClr val="hlink"/>
                </a:solidFill>
                <a:effectLst>
                  <a:outerShdw blurRad="38100" dist="38100" dir="2700000" algn="tl">
                    <a:srgbClr val="000000"/>
                  </a:outerShdw>
                </a:effectLst>
              </a:rPr>
              <a:t>source</a:t>
            </a:r>
            <a:r>
              <a:rPr lang="en-US" altLang="en-US" sz="2600" smtClean="0"/>
              <a:t>?  </a:t>
            </a:r>
            <a:r>
              <a:rPr lang="en-US" altLang="en-US" sz="2700" smtClean="0">
                <a:solidFill>
                  <a:srgbClr val="008000"/>
                </a:solidFill>
              </a:rPr>
              <a:t>Where did it come from?  What is the bias / political leaning of the source?  What is the audience?  What is the context?</a:t>
            </a:r>
          </a:p>
          <a:p>
            <a:pPr eaLnBrk="1" hangingPunct="1">
              <a:lnSpc>
                <a:spcPct val="90000"/>
              </a:lnSpc>
              <a:defRPr/>
            </a:pPr>
            <a:endParaRPr lang="en-US" altLang="en-US" sz="2400" smtClean="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457200" y="0"/>
            <a:ext cx="8229600" cy="1143000"/>
          </a:xfrm>
        </p:spPr>
        <p:txBody>
          <a:bodyPr/>
          <a:lstStyle/>
          <a:p>
            <a:pPr eaLnBrk="1" hangingPunct="1"/>
            <a:r>
              <a:rPr lang="en-US" altLang="en-US" smtClean="0"/>
              <a:t>Some questions to ask yourself:</a:t>
            </a:r>
          </a:p>
        </p:txBody>
      </p:sp>
      <p:sp>
        <p:nvSpPr>
          <p:cNvPr id="18435" name="Rectangle 7"/>
          <p:cNvSpPr>
            <a:spLocks noGrp="1" noChangeArrowheads="1"/>
          </p:cNvSpPr>
          <p:nvPr>
            <p:ph type="body" idx="1"/>
          </p:nvPr>
        </p:nvSpPr>
        <p:spPr>
          <a:xfrm>
            <a:off x="457200" y="1143000"/>
            <a:ext cx="8229600" cy="4525963"/>
          </a:xfrm>
        </p:spPr>
        <p:txBody>
          <a:bodyPr/>
          <a:lstStyle/>
          <a:p>
            <a:pPr eaLnBrk="1" hangingPunct="1"/>
            <a:r>
              <a:rPr lang="en-US" altLang="en-US" sz="2800" smtClean="0"/>
              <a:t>What issue is this political cartoon about? </a:t>
            </a:r>
          </a:p>
          <a:p>
            <a:pPr eaLnBrk="1" hangingPunct="1"/>
            <a:r>
              <a:rPr lang="en-US" altLang="en-US" sz="2800" smtClean="0"/>
              <a:t>What is the cartoonist’s opinion on this issue? </a:t>
            </a:r>
          </a:p>
          <a:p>
            <a:pPr eaLnBrk="1" hangingPunct="1"/>
            <a:r>
              <a:rPr lang="en-US" altLang="en-US" sz="2800" smtClean="0"/>
              <a:t>What other opinion can you imagine another person having on this issue? </a:t>
            </a:r>
          </a:p>
          <a:p>
            <a:pPr eaLnBrk="1" hangingPunct="1"/>
            <a:r>
              <a:rPr lang="en-US" altLang="en-US" sz="2800" smtClean="0"/>
              <a:t>Did you find this cartoon persuasive? Why or why not? </a:t>
            </a:r>
          </a:p>
          <a:p>
            <a:pPr eaLnBrk="1" hangingPunct="1"/>
            <a:r>
              <a:rPr lang="en-US" altLang="en-US" sz="2800" smtClean="0"/>
              <a:t>What other techniques could the cartoonist have used to make this cartoon more persuasive?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More info</a:t>
            </a:r>
          </a:p>
        </p:txBody>
      </p:sp>
      <p:sp>
        <p:nvSpPr>
          <p:cNvPr id="19459" name="Rectangle 3"/>
          <p:cNvSpPr>
            <a:spLocks noGrp="1" noChangeArrowheads="1"/>
          </p:cNvSpPr>
          <p:nvPr>
            <p:ph type="body" idx="1"/>
          </p:nvPr>
        </p:nvSpPr>
        <p:spPr/>
        <p:txBody>
          <a:bodyPr/>
          <a:lstStyle/>
          <a:p>
            <a:pPr eaLnBrk="1" hangingPunct="1"/>
            <a:r>
              <a:rPr lang="en-US" altLang="en-US" smtClean="0"/>
              <a:t>Powerful people are usually fat, large people</a:t>
            </a:r>
          </a:p>
          <a:p>
            <a:pPr eaLnBrk="1" hangingPunct="1"/>
            <a:r>
              <a:rPr lang="en-US" altLang="en-US" smtClean="0"/>
              <a:t>Weak people are usually skinny, small people</a:t>
            </a:r>
          </a:p>
          <a:p>
            <a:pPr eaLnBrk="1" hangingPunct="1"/>
            <a:r>
              <a:rPr lang="en-US" altLang="en-US" smtClean="0"/>
              <a:t>Green – environmental</a:t>
            </a:r>
          </a:p>
          <a:p>
            <a:pPr eaLnBrk="1" hangingPunct="1"/>
            <a:r>
              <a:rPr lang="en-US" altLang="en-US" smtClean="0"/>
              <a:t>Red – communist</a:t>
            </a:r>
          </a:p>
          <a:p>
            <a:pPr eaLnBrk="1" hangingPunct="1"/>
            <a:r>
              <a:rPr lang="en-US" altLang="en-US" smtClean="0"/>
              <a:t>Good guys usually wear white</a:t>
            </a:r>
          </a:p>
          <a:p>
            <a:pPr eaLnBrk="1" hangingPunct="1"/>
            <a:r>
              <a:rPr lang="en-US" altLang="en-US" smtClean="0"/>
              <a:t>Bad guys usually wear black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ichelle-obama-spending-political-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47625"/>
            <a:ext cx="47625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7" descr="sst061709dAPR200906180332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4763"/>
            <a:ext cx="3916363"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0" descr="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075" y="3470275"/>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2" descr="and112509b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4338" y="3754438"/>
            <a:ext cx="366395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3"/>
          <p:cNvSpPr>
            <a:spLocks noChangeArrowheads="1"/>
          </p:cNvSpPr>
          <p:nvPr/>
        </p:nvSpPr>
        <p:spPr bwMode="auto">
          <a:xfrm>
            <a:off x="0" y="5362575"/>
            <a:ext cx="457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President Obama</a:t>
            </a:r>
          </a:p>
          <a:p>
            <a:pPr eaLnBrk="1" hangingPunct="1">
              <a:spcBef>
                <a:spcPct val="0"/>
              </a:spcBef>
              <a:buFontTx/>
              <a:buNone/>
            </a:pPr>
            <a:r>
              <a:rPr lang="en-US" altLang="en-US" sz="1800"/>
              <a:t>Michelle Obama</a:t>
            </a:r>
          </a:p>
          <a:p>
            <a:pPr eaLnBrk="1" hangingPunct="1">
              <a:spcBef>
                <a:spcPct val="0"/>
              </a:spcBef>
              <a:buFontTx/>
              <a:buNone/>
            </a:pPr>
            <a:r>
              <a:rPr lang="en-US" altLang="en-US" sz="1800"/>
              <a:t>Sarah Palin</a:t>
            </a:r>
          </a:p>
          <a:p>
            <a:pPr eaLnBrk="1" hangingPunct="1">
              <a:spcBef>
                <a:spcPct val="0"/>
              </a:spcBef>
              <a:buFontTx/>
              <a:buNone/>
            </a:pPr>
            <a:r>
              <a:rPr lang="en-US" altLang="en-US" sz="1800"/>
              <a:t>Gov. Perry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57200" y="274638"/>
            <a:ext cx="7467600" cy="563562"/>
          </a:xfrm>
        </p:spPr>
        <p:txBody>
          <a:bodyPr/>
          <a:lstStyle/>
          <a:p>
            <a:pPr eaLnBrk="1" hangingPunct="1"/>
            <a:r>
              <a:rPr lang="en-US" altLang="en-US" sz="4000" smtClean="0"/>
              <a:t>Other People</a:t>
            </a:r>
          </a:p>
        </p:txBody>
      </p:sp>
      <p:pic>
        <p:nvPicPr>
          <p:cNvPr id="21507" name="Picture 6" descr="320_cartoon_castros_wilted_flower_small_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30480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8" descr="political-cartoon-gaddafi-libya4-598x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81400"/>
            <a:ext cx="33528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descr="cgrn119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990600"/>
            <a:ext cx="3810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2" descr="10519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288" y="2209800"/>
            <a:ext cx="252571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4" descr="caricature_of_sarkozy_1969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848100"/>
            <a:ext cx="19685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15"/>
          <p:cNvSpPr txBox="1">
            <a:spLocks noChangeArrowheads="1"/>
          </p:cNvSpPr>
          <p:nvPr/>
        </p:nvSpPr>
        <p:spPr bwMode="auto">
          <a:xfrm>
            <a:off x="609600" y="3352800"/>
            <a:ext cx="1752600"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CASTRO</a:t>
            </a:r>
          </a:p>
        </p:txBody>
      </p:sp>
      <p:sp>
        <p:nvSpPr>
          <p:cNvPr id="21513" name="Text Box 16"/>
          <p:cNvSpPr txBox="1">
            <a:spLocks noChangeArrowheads="1"/>
          </p:cNvSpPr>
          <p:nvPr/>
        </p:nvSpPr>
        <p:spPr bwMode="auto">
          <a:xfrm>
            <a:off x="381000" y="64770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Gadaffi</a:t>
            </a:r>
          </a:p>
        </p:txBody>
      </p:sp>
      <p:sp>
        <p:nvSpPr>
          <p:cNvPr id="21514" name="Text Box 18"/>
          <p:cNvSpPr txBox="1">
            <a:spLocks noChangeArrowheads="1"/>
          </p:cNvSpPr>
          <p:nvPr/>
        </p:nvSpPr>
        <p:spPr bwMode="auto">
          <a:xfrm>
            <a:off x="2971800" y="990600"/>
            <a:ext cx="3733800"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STALIN		HUSSEIN</a:t>
            </a:r>
          </a:p>
        </p:txBody>
      </p:sp>
      <p:sp>
        <p:nvSpPr>
          <p:cNvPr id="21515" name="Text Box 19"/>
          <p:cNvSpPr txBox="1">
            <a:spLocks noChangeArrowheads="1"/>
          </p:cNvSpPr>
          <p:nvPr/>
        </p:nvSpPr>
        <p:spPr bwMode="auto">
          <a:xfrm>
            <a:off x="2971800" y="6491288"/>
            <a:ext cx="175260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Sarkozy</a:t>
            </a:r>
          </a:p>
        </p:txBody>
      </p:sp>
      <p:sp>
        <p:nvSpPr>
          <p:cNvPr id="21516" name="Text Box 20"/>
          <p:cNvSpPr txBox="1">
            <a:spLocks noChangeArrowheads="1"/>
          </p:cNvSpPr>
          <p:nvPr/>
        </p:nvSpPr>
        <p:spPr bwMode="auto">
          <a:xfrm>
            <a:off x="7162800" y="19812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Hitler</a:t>
            </a:r>
          </a:p>
        </p:txBody>
      </p:sp>
      <p:pic>
        <p:nvPicPr>
          <p:cNvPr id="21517" name="Picture 22" descr="pyram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0"/>
            <a:ext cx="25146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Text Box 23"/>
          <p:cNvSpPr txBox="1">
            <a:spLocks noChangeArrowheads="1"/>
          </p:cNvSpPr>
          <p:nvPr/>
        </p:nvSpPr>
        <p:spPr bwMode="auto">
          <a:xfrm>
            <a:off x="5867400" y="0"/>
            <a:ext cx="1828800"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Mubarak</a:t>
            </a:r>
          </a:p>
        </p:txBody>
      </p:sp>
      <p:pic>
        <p:nvPicPr>
          <p:cNvPr id="21519" name="Picture 25" descr="putin_cartoon1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884738"/>
            <a:ext cx="29718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altLang="en-US" smtClean="0"/>
              <a:t>Symbols</a:t>
            </a:r>
          </a:p>
        </p:txBody>
      </p:sp>
      <p:pic>
        <p:nvPicPr>
          <p:cNvPr id="22531" name="Picture 6" descr="269_cartoon_110_dollar_bill_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194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8" descr="euro-vs-dol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781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 descr="Female Symbol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38600"/>
            <a:ext cx="13430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2" descr="male_symb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724400"/>
            <a:ext cx="17684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4" descr="govt-p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143000"/>
            <a:ext cx="24495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6" descr="800px-Hammer_and_Sickle_symbo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0" y="0"/>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AutoShape 18" descr="2Q=="/>
          <p:cNvSpPr>
            <a:spLocks noChangeAspect="1" noChangeArrowheads="1"/>
          </p:cNvSpPr>
          <p:nvPr/>
        </p:nvSpPr>
        <p:spPr bwMode="auto">
          <a:xfrm>
            <a:off x="3524250" y="2338388"/>
            <a:ext cx="2095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22538" name="Picture 22" descr="justi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2438400"/>
            <a:ext cx="3170238"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 Box 23"/>
          <p:cNvSpPr txBox="1">
            <a:spLocks noChangeArrowheads="1"/>
          </p:cNvSpPr>
          <p:nvPr/>
        </p:nvSpPr>
        <p:spPr bwMode="auto">
          <a:xfrm>
            <a:off x="3200400" y="4495800"/>
            <a:ext cx="2209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Female &amp; male</a:t>
            </a:r>
          </a:p>
          <a:p>
            <a:pPr eaLnBrk="1" hangingPunct="1">
              <a:spcBef>
                <a:spcPct val="50000"/>
              </a:spcBef>
              <a:buFontTx/>
              <a:buNone/>
            </a:pPr>
            <a:r>
              <a:rPr lang="en-US" altLang="en-US" sz="1800"/>
              <a:t>Pork barrel – waste</a:t>
            </a:r>
          </a:p>
          <a:p>
            <a:pPr eaLnBrk="1" hangingPunct="1">
              <a:spcBef>
                <a:spcPct val="50000"/>
              </a:spcBef>
              <a:buFontTx/>
              <a:buNone/>
            </a:pPr>
            <a:r>
              <a:rPr lang="en-US" altLang="en-US" sz="1800"/>
              <a:t>Money</a:t>
            </a:r>
          </a:p>
          <a:p>
            <a:pPr eaLnBrk="1" hangingPunct="1">
              <a:spcBef>
                <a:spcPct val="50000"/>
              </a:spcBef>
              <a:buFontTx/>
              <a:buNone/>
            </a:pPr>
            <a:r>
              <a:rPr lang="en-US" altLang="en-US" sz="1800"/>
              <a:t>Communism</a:t>
            </a:r>
          </a:p>
          <a:p>
            <a:pPr eaLnBrk="1" hangingPunct="1">
              <a:spcBef>
                <a:spcPct val="50000"/>
              </a:spcBef>
              <a:buFontTx/>
              <a:buNone/>
            </a:pPr>
            <a:r>
              <a:rPr lang="en-US" altLang="en-US" sz="1800"/>
              <a:t>justice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CivilLibertiesAreBre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7" descr="Statue-of-Liberty-Checkp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0"/>
            <a:ext cx="47625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9" descr="tor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888" y="0"/>
            <a:ext cx="48371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10"/>
          <p:cNvSpPr txBox="1">
            <a:spLocks noChangeArrowheads="1"/>
          </p:cNvSpPr>
          <p:nvPr/>
        </p:nvSpPr>
        <p:spPr bwMode="auto">
          <a:xfrm>
            <a:off x="5105400" y="3505200"/>
            <a:ext cx="37338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Liberty, freedom and democracy: </a:t>
            </a:r>
          </a:p>
          <a:p>
            <a:pPr eaLnBrk="1" hangingPunct="1">
              <a:spcBef>
                <a:spcPct val="50000"/>
              </a:spcBef>
              <a:buFontTx/>
              <a:buNone/>
            </a:pPr>
            <a:r>
              <a:rPr lang="en-US" altLang="en-US" sz="1800"/>
              <a:t>Torch</a:t>
            </a:r>
          </a:p>
          <a:p>
            <a:pPr eaLnBrk="1" hangingPunct="1">
              <a:spcBef>
                <a:spcPct val="50000"/>
              </a:spcBef>
              <a:buFontTx/>
              <a:buNone/>
            </a:pPr>
            <a:r>
              <a:rPr lang="en-US" altLang="en-US" sz="1800"/>
              <a:t>Liberty Bell</a:t>
            </a:r>
          </a:p>
          <a:p>
            <a:pPr eaLnBrk="1" hangingPunct="1">
              <a:spcBef>
                <a:spcPct val="50000"/>
              </a:spcBef>
              <a:buFontTx/>
              <a:buNone/>
            </a:pPr>
            <a:r>
              <a:rPr lang="en-US" altLang="en-US" sz="1800"/>
              <a:t>Statue of Liberty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839200" cy="6863417"/>
          </a:xfrm>
          <a:prstGeom prst="rect">
            <a:avLst/>
          </a:prstGeom>
        </p:spPr>
        <p:txBody>
          <a:bodyPr>
            <a:spAutoFit/>
          </a:bodyPr>
          <a:lstStyle/>
          <a:p>
            <a:pPr>
              <a:defRPr/>
            </a:pPr>
            <a:r>
              <a:rPr lang="en-US" sz="2200" b="1" dirty="0"/>
              <a:t>3. </a:t>
            </a:r>
            <a:r>
              <a:rPr lang="en-US" sz="2200" b="1" dirty="0"/>
              <a:t>Decide </a:t>
            </a:r>
            <a:r>
              <a:rPr lang="en-US" sz="2200" dirty="0"/>
              <a:t>what </a:t>
            </a:r>
            <a:r>
              <a:rPr lang="en-US" sz="2200" dirty="0" smtClean="0"/>
              <a:t>historical (read: early to mid 1800s) viewpoint </a:t>
            </a:r>
            <a:r>
              <a:rPr lang="en-US" sz="2200" dirty="0"/>
              <a:t>your cartoon will portray.  You may portray positive or negative views of </a:t>
            </a:r>
            <a:r>
              <a:rPr lang="en-US" sz="2200" b="1" dirty="0"/>
              <a:t>any</a:t>
            </a:r>
            <a:r>
              <a:rPr lang="en-US" sz="2200" dirty="0"/>
              <a:t> item above, because positive </a:t>
            </a:r>
            <a:r>
              <a:rPr lang="en-US" sz="2200" dirty="0" smtClean="0"/>
              <a:t>and </a:t>
            </a:r>
            <a:r>
              <a:rPr lang="en-US" sz="2200" dirty="0"/>
              <a:t>negative views of each item appeared in our history</a:t>
            </a:r>
            <a:r>
              <a:rPr lang="en-US" sz="2200" dirty="0" smtClean="0"/>
              <a:t>.  Exercise maturity and care if portraying a sensitive topic or practicing satire.</a:t>
            </a:r>
            <a:endParaRPr lang="en-US" sz="2200" dirty="0"/>
          </a:p>
          <a:p>
            <a:pPr>
              <a:defRPr/>
            </a:pPr>
            <a:r>
              <a:rPr lang="en-US" sz="2200" dirty="0"/>
              <a:t>  </a:t>
            </a:r>
          </a:p>
          <a:p>
            <a:pPr>
              <a:defRPr/>
            </a:pPr>
            <a:r>
              <a:rPr lang="en-US" sz="2200" b="1" dirty="0"/>
              <a:t>4. Plot </a:t>
            </a:r>
            <a:r>
              <a:rPr lang="en-US" sz="2200" dirty="0"/>
              <a:t>your cartoon.  </a:t>
            </a:r>
            <a:r>
              <a:rPr lang="en-US" sz="2200" dirty="0"/>
              <a:t>How will you portray your </a:t>
            </a:r>
            <a:r>
              <a:rPr lang="en-US" sz="2200" dirty="0" smtClean="0"/>
              <a:t>position, clearly communicate your ideas, and integrate AP-level historical content?  </a:t>
            </a:r>
            <a:r>
              <a:rPr lang="en-US" sz="2200" dirty="0"/>
              <a:t>Use ideas from </a:t>
            </a:r>
            <a:r>
              <a:rPr lang="en-US" sz="2200" dirty="0" smtClean="0"/>
              <a:t>this packet and previous classwork.</a:t>
            </a:r>
          </a:p>
          <a:p>
            <a:pPr>
              <a:defRPr/>
            </a:pPr>
            <a:endParaRPr lang="en-US" sz="2200" dirty="0"/>
          </a:p>
          <a:p>
            <a:pPr>
              <a:defRPr/>
            </a:pPr>
            <a:r>
              <a:rPr lang="en-US" sz="2200" i="1" dirty="0"/>
              <a:t>Requirements:</a:t>
            </a:r>
          </a:p>
          <a:p>
            <a:pPr>
              <a:defRPr/>
            </a:pPr>
            <a:r>
              <a:rPr lang="en-US" sz="2200" dirty="0"/>
              <a:t>- one human figure (type, look, artistic style is your choice)</a:t>
            </a:r>
          </a:p>
          <a:p>
            <a:pPr>
              <a:defRPr/>
            </a:pPr>
            <a:r>
              <a:rPr lang="en-US" sz="2200" dirty="0"/>
              <a:t>- meaningful use of symbolism</a:t>
            </a:r>
          </a:p>
          <a:p>
            <a:pPr>
              <a:defRPr/>
            </a:pPr>
            <a:r>
              <a:rPr lang="en-US" sz="2200" dirty="0"/>
              <a:t>- meaningful use of color</a:t>
            </a:r>
          </a:p>
          <a:p>
            <a:pPr>
              <a:defRPr/>
            </a:pPr>
            <a:r>
              <a:rPr lang="en-US" sz="2200" dirty="0"/>
              <a:t>- one quote integrated</a:t>
            </a:r>
          </a:p>
          <a:p>
            <a:pPr>
              <a:defRPr/>
            </a:pPr>
            <a:r>
              <a:rPr lang="en-US" sz="2200" dirty="0" smtClean="0"/>
              <a:t>- use </a:t>
            </a:r>
            <a:r>
              <a:rPr lang="en-US" sz="2200" dirty="0"/>
              <a:t>of five other meaningful words (any type, your choice in placement)</a:t>
            </a:r>
          </a:p>
          <a:p>
            <a:pPr marL="342900" indent="-342900">
              <a:buFontTx/>
              <a:buChar char="-"/>
              <a:defRPr/>
            </a:pPr>
            <a:endParaRPr lang="en-US" sz="2200" dirty="0"/>
          </a:p>
          <a:p>
            <a:pPr>
              <a:defRPr/>
            </a:pPr>
            <a:r>
              <a:rPr lang="en-US" sz="2200" dirty="0"/>
              <a:t>Brainstorm on a separate piece of notebook paper.  You will hand this in along with your cartoon.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0"/>
            <a:ext cx="5791200" cy="411163"/>
          </a:xfrm>
        </p:spPr>
        <p:txBody>
          <a:bodyPr/>
          <a:lstStyle/>
          <a:p>
            <a:pPr eaLnBrk="1" hangingPunct="1"/>
            <a:r>
              <a:rPr lang="en-US" altLang="en-US" sz="4000" smtClean="0"/>
              <a:t>Peace and War</a:t>
            </a:r>
          </a:p>
        </p:txBody>
      </p:sp>
      <p:pic>
        <p:nvPicPr>
          <p:cNvPr id="24579" name="Picture 5" descr="peace-dove-jsh122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3429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descr="peac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00400"/>
            <a:ext cx="2343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9" descr="peace-sign-cl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953000"/>
            <a:ext cx="14668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1" descr="istockphoto_596149-olive-branch-wrea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276600"/>
            <a:ext cx="14859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3" descr="wm007-atomic-bomb-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5" descr="Iran-Nukes-Cartoo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4276725"/>
            <a:ext cx="30670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7" descr="102508hawkdovewarpeacecartooncomi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1219200"/>
            <a:ext cx="21336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 Box 18"/>
          <p:cNvSpPr txBox="1">
            <a:spLocks noChangeArrowheads="1"/>
          </p:cNvSpPr>
          <p:nvPr/>
        </p:nvSpPr>
        <p:spPr bwMode="auto">
          <a:xfrm>
            <a:off x="4343400" y="3276600"/>
            <a:ext cx="4419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Peace – dove, laurels, peace fingers or peace sign</a:t>
            </a:r>
          </a:p>
          <a:p>
            <a:pPr eaLnBrk="1" hangingPunct="1">
              <a:spcBef>
                <a:spcPct val="50000"/>
              </a:spcBef>
              <a:buFontTx/>
              <a:buNone/>
            </a:pPr>
            <a:r>
              <a:rPr lang="en-US" altLang="en-US" sz="1800"/>
              <a:t>War – hawk, bomb, missiles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untitled4_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
            <a:ext cx="3886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8" descr="black-winner-victory-laurel-wreath-underwear_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6954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0" descr="Champ2_l_tn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71800"/>
            <a:ext cx="32289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2" descr="time_4062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7988" y="3657600"/>
            <a:ext cx="418306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4" descr="245_cartoon_running_out_of_time_w_iraq_johansson_small_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228600"/>
            <a:ext cx="3714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15"/>
          <p:cNvSpPr txBox="1">
            <a:spLocks noChangeArrowheads="1"/>
          </p:cNvSpPr>
          <p:nvPr/>
        </p:nvSpPr>
        <p:spPr bwMode="auto">
          <a:xfrm>
            <a:off x="4343400" y="2895600"/>
            <a:ext cx="4648200"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Time and Victory</a:t>
            </a:r>
          </a:p>
        </p:txBody>
      </p:sp>
      <p:sp>
        <p:nvSpPr>
          <p:cNvPr id="25608" name="Text Box 16"/>
          <p:cNvSpPr txBox="1">
            <a:spLocks noChangeArrowheads="1"/>
          </p:cNvSpPr>
          <p:nvPr/>
        </p:nvSpPr>
        <p:spPr bwMode="auto">
          <a:xfrm>
            <a:off x="6858000" y="4800600"/>
            <a:ext cx="2286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Time – clock or hourglass</a:t>
            </a:r>
          </a:p>
          <a:p>
            <a:pPr eaLnBrk="1" hangingPunct="1">
              <a:spcBef>
                <a:spcPct val="50000"/>
              </a:spcBef>
              <a:buFontTx/>
              <a:buNone/>
            </a:pPr>
            <a:r>
              <a:rPr lang="en-US" altLang="en-US" sz="1800"/>
              <a:t>Victory – victory fingers, trophy, or wreath of laurels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11954356601633557489ryanlerch_skull_and_crossb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28575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7" descr="how-to-draw-a-cartoon-vulture-step-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733800"/>
            <a:ext cx="23336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descr="cl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52400"/>
            <a:ext cx="45720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1" descr="mmon340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714750"/>
            <a:ext cx="3810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12"/>
          <p:cNvSpPr txBox="1">
            <a:spLocks noChangeArrowheads="1"/>
          </p:cNvSpPr>
          <p:nvPr/>
        </p:nvSpPr>
        <p:spPr bwMode="auto">
          <a:xfrm>
            <a:off x="6629400" y="4038600"/>
            <a:ext cx="25146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Death &amp; Danger</a:t>
            </a:r>
          </a:p>
          <a:p>
            <a:pPr eaLnBrk="1" hangingPunct="1">
              <a:spcBef>
                <a:spcPct val="50000"/>
              </a:spcBef>
              <a:buFontTx/>
              <a:buChar char="-"/>
            </a:pPr>
            <a:r>
              <a:rPr lang="en-US" altLang="en-US" sz="1800"/>
              <a:t>Falling objects</a:t>
            </a:r>
          </a:p>
          <a:p>
            <a:pPr eaLnBrk="1" hangingPunct="1">
              <a:spcBef>
                <a:spcPct val="50000"/>
              </a:spcBef>
              <a:buFontTx/>
              <a:buChar char="-"/>
            </a:pPr>
            <a:r>
              <a:rPr lang="en-US" altLang="en-US" sz="1800"/>
              <a:t>Vultures</a:t>
            </a:r>
          </a:p>
          <a:p>
            <a:pPr eaLnBrk="1" hangingPunct="1">
              <a:spcBef>
                <a:spcPct val="50000"/>
              </a:spcBef>
              <a:buFontTx/>
              <a:buChar char="-"/>
            </a:pPr>
            <a:r>
              <a:rPr lang="en-US" altLang="en-US" sz="1800"/>
              <a:t>Scull &amp; crossbones</a:t>
            </a:r>
          </a:p>
          <a:p>
            <a:pPr eaLnBrk="1" hangingPunct="1">
              <a:spcBef>
                <a:spcPct val="50000"/>
              </a:spcBef>
              <a:buFontTx/>
              <a:buChar char="-"/>
            </a:pPr>
            <a:r>
              <a:rPr lang="en-US" altLang="en-US" sz="1800"/>
              <a:t>cliffs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o_hope-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576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7" descr="cartoon_rainb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71800"/>
            <a:ext cx="23812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9" descr="smiley%20f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1054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1" descr="turtle_drawing_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0"/>
            <a:ext cx="3810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3" descr="8539_snail_car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191000"/>
            <a:ext cx="22764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5" descr="cartoon%20he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1828800"/>
            <a:ext cx="8572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7" descr="istockphoto_8208327-cartoon-cupi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2667000"/>
            <a:ext cx="22098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9" descr="Cartoon%20050501%20-%20Venus%20and%20Atla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1676400"/>
            <a:ext cx="3048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21" descr="guy_bag_of_money_cartoon_bw150x1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5029200"/>
            <a:ext cx="14287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 Box 22"/>
          <p:cNvSpPr txBox="1">
            <a:spLocks noChangeArrowheads="1"/>
          </p:cNvSpPr>
          <p:nvPr/>
        </p:nvSpPr>
        <p:spPr bwMode="auto">
          <a:xfrm>
            <a:off x="6781800" y="4429125"/>
            <a:ext cx="23622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Slow – snail, turtle</a:t>
            </a:r>
          </a:p>
          <a:p>
            <a:pPr eaLnBrk="1" hangingPunct="1">
              <a:spcBef>
                <a:spcPct val="50000"/>
              </a:spcBef>
              <a:buFontTx/>
              <a:buNone/>
            </a:pPr>
            <a:r>
              <a:rPr lang="en-US" altLang="en-US" sz="1800"/>
              <a:t>Love – heart, cupid, venus</a:t>
            </a:r>
          </a:p>
          <a:p>
            <a:pPr eaLnBrk="1" hangingPunct="1">
              <a:spcBef>
                <a:spcPct val="50000"/>
              </a:spcBef>
              <a:buFontTx/>
              <a:buNone/>
            </a:pPr>
            <a:r>
              <a:rPr lang="en-US" altLang="en-US" sz="1800"/>
              <a:t>Hope – rainbow, smiley</a:t>
            </a:r>
          </a:p>
          <a:p>
            <a:pPr eaLnBrk="1" hangingPunct="1">
              <a:spcBef>
                <a:spcPct val="50000"/>
              </a:spcBef>
              <a:buFontTx/>
              <a:buNone/>
            </a:pPr>
            <a:r>
              <a:rPr lang="en-US" altLang="en-US" sz="1800"/>
              <a:t>Wealth – money bags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nuclear_is_good_for_you_441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78375"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7" descr="aton1737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2955925"/>
            <a:ext cx="4797426"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9" descr="gavel0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09538"/>
            <a:ext cx="19621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1" descr="ballotbox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3688" y="1676400"/>
            <a:ext cx="161448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3" descr="politici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9013" y="2166938"/>
            <a:ext cx="13049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5" descr="policehat08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5738" y="85725"/>
            <a:ext cx="1524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7" descr="080707_p8_carto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402013"/>
            <a:ext cx="49530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 Box 18"/>
          <p:cNvSpPr txBox="1">
            <a:spLocks noChangeArrowheads="1"/>
          </p:cNvSpPr>
          <p:nvPr/>
        </p:nvSpPr>
        <p:spPr bwMode="auto">
          <a:xfrm>
            <a:off x="4291013" y="1030288"/>
            <a:ext cx="1524000" cy="2017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Nuclear</a:t>
            </a:r>
          </a:p>
          <a:p>
            <a:pPr eaLnBrk="1" hangingPunct="1">
              <a:spcBef>
                <a:spcPct val="50000"/>
              </a:spcBef>
              <a:buFontTx/>
              <a:buNone/>
            </a:pPr>
            <a:r>
              <a:rPr lang="en-US" altLang="en-US" sz="1800"/>
              <a:t>Ballot box</a:t>
            </a:r>
          </a:p>
          <a:p>
            <a:pPr eaLnBrk="1" hangingPunct="1">
              <a:spcBef>
                <a:spcPct val="50000"/>
              </a:spcBef>
              <a:buFontTx/>
              <a:buNone/>
            </a:pPr>
            <a:r>
              <a:rPr lang="en-US" altLang="en-US" sz="1800"/>
              <a:t>Court </a:t>
            </a:r>
          </a:p>
          <a:p>
            <a:pPr eaLnBrk="1" hangingPunct="1">
              <a:spcBef>
                <a:spcPct val="50000"/>
              </a:spcBef>
              <a:buFontTx/>
              <a:buNone/>
            </a:pPr>
            <a:r>
              <a:rPr lang="en-US" altLang="en-US" sz="1800"/>
              <a:t>Police</a:t>
            </a:r>
          </a:p>
          <a:p>
            <a:pPr eaLnBrk="1" hangingPunct="1">
              <a:spcBef>
                <a:spcPct val="50000"/>
              </a:spcBef>
              <a:buFontTx/>
              <a:buNone/>
            </a:pPr>
            <a:r>
              <a:rPr lang="en-US" altLang="en-US" sz="1800"/>
              <a:t>politician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0" name="Picture 6" descr="varv11270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486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anim calcmode="lin" valueType="num">
                                      <p:cBhvr additive="base">
                                        <p:cTn id="7" dur="500" fill="hold"/>
                                        <p:tgtEl>
                                          <p:spTgt spid="62470"/>
                                        </p:tgtEl>
                                        <p:attrNameLst>
                                          <p:attrName>ppt_x</p:attrName>
                                        </p:attrNameLst>
                                      </p:cBhvr>
                                      <p:tavLst>
                                        <p:tav tm="0">
                                          <p:val>
                                            <p:strVal val="#ppt_x"/>
                                          </p:val>
                                        </p:tav>
                                        <p:tav tm="100000">
                                          <p:val>
                                            <p:strVal val="#ppt_x"/>
                                          </p:val>
                                        </p:tav>
                                      </p:tavLst>
                                    </p:anim>
                                    <p:anim calcmode="lin" valueType="num">
                                      <p:cBhvr additive="base">
                                        <p:cTn id="8" dur="500" fill="hold"/>
                                        <p:tgtEl>
                                          <p:spTgt spid="6247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24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6" name="Picture 8" descr="m_100919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29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3496"/>
                                        </p:tgtEl>
                                        <p:attrNameLst>
                                          <p:attrName>style.visibility</p:attrName>
                                        </p:attrNameLst>
                                      </p:cBhvr>
                                      <p:to>
                                        <p:strVal val="visible"/>
                                      </p:to>
                                    </p:set>
                                    <p:anim to="" calcmode="lin" valueType="num">
                                      <p:cBhvr>
                                        <p:cTn id="7" dur="1" fill="hold"/>
                                        <p:tgtEl>
                                          <p:spTgt spid="63496"/>
                                        </p:tgtEl>
                                        <p:attrNameLst>
                                          <p:attrName/>
                                        </p:attrNameLst>
                                      </p:cBhvr>
                                    </p:anim>
                                  </p:childTnLst>
                                  <p:subTnLst>
                                    <p:set>
                                      <p:cBhvr override="childStyle">
                                        <p:cTn dur="1" fill="hold" display="0" masterRel="nextClick" afterEffect="1"/>
                                        <p:tgtEl>
                                          <p:spTgt spid="6349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2" name="Picture 10" descr="fww0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87438"/>
            <a:ext cx="8039100" cy="53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2" descr="liberty5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610600" cy="657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2" name="Picture 20" descr="texas-history-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2388"/>
            <a:ext cx="7543800" cy="680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8922"/>
                                        </p:tgtEl>
                                        <p:attrNameLst>
                                          <p:attrName>style.visibility</p:attrName>
                                        </p:attrNameLst>
                                      </p:cBhvr>
                                      <p:to>
                                        <p:strVal val="visible"/>
                                      </p:to>
                                    </p:set>
                                    <p:anim calcmode="lin" valueType="num">
                                      <p:cBhvr>
                                        <p:cTn id="7" dur="1000" fill="hold"/>
                                        <p:tgtEl>
                                          <p:spTgt spid="38922"/>
                                        </p:tgtEl>
                                        <p:attrNameLst>
                                          <p:attrName>ppt_w</p:attrName>
                                        </p:attrNameLst>
                                      </p:cBhvr>
                                      <p:tavLst>
                                        <p:tav tm="0">
                                          <p:val>
                                            <p:strVal val="#ppt_w*0.70"/>
                                          </p:val>
                                        </p:tav>
                                        <p:tav tm="100000">
                                          <p:val>
                                            <p:strVal val="#ppt_w"/>
                                          </p:val>
                                        </p:tav>
                                      </p:tavLst>
                                    </p:anim>
                                    <p:anim calcmode="lin" valueType="num">
                                      <p:cBhvr>
                                        <p:cTn id="8" dur="1000" fill="hold"/>
                                        <p:tgtEl>
                                          <p:spTgt spid="38922"/>
                                        </p:tgtEl>
                                        <p:attrNameLst>
                                          <p:attrName>ppt_h</p:attrName>
                                        </p:attrNameLst>
                                      </p:cBhvr>
                                      <p:tavLst>
                                        <p:tav tm="0">
                                          <p:val>
                                            <p:strVal val="#ppt_h"/>
                                          </p:val>
                                        </p:tav>
                                        <p:tav tm="100000">
                                          <p:val>
                                            <p:strVal val="#ppt_h"/>
                                          </p:val>
                                        </p:tav>
                                      </p:tavLst>
                                    </p:anim>
                                    <p:animEffect transition="in" filter="fade">
                                      <p:cBhvr>
                                        <p:cTn id="9" dur="1000"/>
                                        <p:tgtEl>
                                          <p:spTgt spid="38922"/>
                                        </p:tgtEl>
                                      </p:cBhvr>
                                    </p:animEffect>
                                  </p:childTnLst>
                                  <p:subTnLst>
                                    <p:set>
                                      <p:cBhvr override="childStyle">
                                        <p:cTn dur="1" fill="hold" display="0" masterRel="nextClick" afterEffect="1"/>
                                        <p:tgtEl>
                                          <p:spTgt spid="38922"/>
                                        </p:tgtEl>
                                        <p:attrNameLst>
                                          <p:attrName>style.visibility</p:attrName>
                                        </p:attrNameLst>
                                      </p:cBhvr>
                                      <p:to>
                                        <p:strVal val="hidden"/>
                                      </p:to>
                                    </p:set>
                                  </p:sub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8924"/>
                                        </p:tgtEl>
                                        <p:attrNameLst>
                                          <p:attrName>style.visibility</p:attrName>
                                        </p:attrNameLst>
                                      </p:cBhvr>
                                      <p:to>
                                        <p:strVal val="visible"/>
                                      </p:to>
                                    </p:set>
                                    <p:anim calcmode="lin" valueType="num">
                                      <p:cBhvr>
                                        <p:cTn id="14" dur="1000" fill="hold"/>
                                        <p:tgtEl>
                                          <p:spTgt spid="38924"/>
                                        </p:tgtEl>
                                        <p:attrNameLst>
                                          <p:attrName>ppt_w</p:attrName>
                                        </p:attrNameLst>
                                      </p:cBhvr>
                                      <p:tavLst>
                                        <p:tav tm="0">
                                          <p:val>
                                            <p:strVal val="#ppt_w*0.70"/>
                                          </p:val>
                                        </p:tav>
                                        <p:tav tm="100000">
                                          <p:val>
                                            <p:strVal val="#ppt_w"/>
                                          </p:val>
                                        </p:tav>
                                      </p:tavLst>
                                    </p:anim>
                                    <p:anim calcmode="lin" valueType="num">
                                      <p:cBhvr>
                                        <p:cTn id="15" dur="1000" fill="hold"/>
                                        <p:tgtEl>
                                          <p:spTgt spid="38924"/>
                                        </p:tgtEl>
                                        <p:attrNameLst>
                                          <p:attrName>ppt_h</p:attrName>
                                        </p:attrNameLst>
                                      </p:cBhvr>
                                      <p:tavLst>
                                        <p:tav tm="0">
                                          <p:val>
                                            <p:strVal val="#ppt_h"/>
                                          </p:val>
                                        </p:tav>
                                        <p:tav tm="100000">
                                          <p:val>
                                            <p:strVal val="#ppt_h"/>
                                          </p:val>
                                        </p:tav>
                                      </p:tavLst>
                                    </p:anim>
                                    <p:animEffect transition="in" filter="fade">
                                      <p:cBhvr>
                                        <p:cTn id="16" dur="1000"/>
                                        <p:tgtEl>
                                          <p:spTgt spid="38924"/>
                                        </p:tgtEl>
                                      </p:cBhvr>
                                    </p:animEffect>
                                  </p:childTnLst>
                                  <p:subTnLst>
                                    <p:set>
                                      <p:cBhvr override="childStyle">
                                        <p:cTn dur="1" fill="hold" display="0" masterRel="nextClick" afterEffect="1"/>
                                        <p:tgtEl>
                                          <p:spTgt spid="38924"/>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8932"/>
                                        </p:tgtEl>
                                        <p:attrNameLst>
                                          <p:attrName>style.visibility</p:attrName>
                                        </p:attrNameLst>
                                      </p:cBhvr>
                                      <p:to>
                                        <p:strVal val="visible"/>
                                      </p:to>
                                    </p:set>
                                    <p:anim calcmode="lin" valueType="num">
                                      <p:cBhvr additive="base">
                                        <p:cTn id="21" dur="500" fill="hold"/>
                                        <p:tgtEl>
                                          <p:spTgt spid="38932"/>
                                        </p:tgtEl>
                                        <p:attrNameLst>
                                          <p:attrName>ppt_x</p:attrName>
                                        </p:attrNameLst>
                                      </p:cBhvr>
                                      <p:tavLst>
                                        <p:tav tm="0">
                                          <p:val>
                                            <p:strVal val="#ppt_x"/>
                                          </p:val>
                                        </p:tav>
                                        <p:tav tm="100000">
                                          <p:val>
                                            <p:strVal val="#ppt_x"/>
                                          </p:val>
                                        </p:tav>
                                      </p:tavLst>
                                    </p:anim>
                                    <p:anim calcmode="lin" valueType="num">
                                      <p:cBhvr additive="base">
                                        <p:cTn id="22" dur="500" fill="hold"/>
                                        <p:tgtEl>
                                          <p:spTgt spid="3893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89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descr="gv030211dAPR20110302044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9888"/>
            <a:ext cx="79248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4517"/>
                                        </p:tgtEl>
                                        <p:attrNameLst>
                                          <p:attrName>style.visibility</p:attrName>
                                        </p:attrNameLst>
                                      </p:cBhvr>
                                      <p:to>
                                        <p:strVal val="visible"/>
                                      </p:to>
                                    </p:set>
                                    <p:anim to="" calcmode="lin" valueType="num">
                                      <p:cBhvr>
                                        <p:cTn id="7" dur="1" fill="hold"/>
                                        <p:tgtEl>
                                          <p:spTgt spid="64517"/>
                                        </p:tgtEl>
                                        <p:attrNameLst>
                                          <p:attrName/>
                                        </p:attrNameLst>
                                      </p:cBhvr>
                                    </p:anim>
                                  </p:childTnLst>
                                  <p:subTnLst>
                                    <p:set>
                                      <p:cBhvr override="childStyle">
                                        <p:cTn dur="1" fill="hold" display="0" masterRel="nextClick" afterEffect="1"/>
                                        <p:tgtEl>
                                          <p:spTgt spid="645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524000"/>
          <a:ext cx="8686800" cy="5105396"/>
        </p:xfrm>
        <a:graphic>
          <a:graphicData uri="http://schemas.openxmlformats.org/drawingml/2006/table">
            <a:tbl>
              <a:tblPr>
                <a:tableStyleId>{5C22544A-7EE6-4342-B048-85BDC9FD1C3A}</a:tableStyleId>
              </a:tblPr>
              <a:tblGrid>
                <a:gridCol w="2817341"/>
                <a:gridCol w="5869459"/>
              </a:tblGrid>
              <a:tr h="319087">
                <a:tc>
                  <a:txBody>
                    <a:bodyPr/>
                    <a:lstStyle/>
                    <a:p>
                      <a:pPr marL="0" marR="0">
                        <a:spcBef>
                          <a:spcPts val="0"/>
                        </a:spcBef>
                        <a:spcAft>
                          <a:spcPts val="0"/>
                        </a:spcAft>
                      </a:pPr>
                      <a:r>
                        <a:rPr lang="en-US" sz="2000" dirty="0">
                          <a:effectLst/>
                        </a:rPr>
                        <a:t>Dove</a:t>
                      </a:r>
                      <a:endParaRPr lang="en-US" sz="2000" dirty="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a:effectLst/>
                        </a:rPr>
                        <a:t>peace</a:t>
                      </a:r>
                      <a:endParaRPr lang="en-US" sz="2000">
                        <a:effectLst/>
                        <a:latin typeface="Times New Roman" panose="02020603050405020304" pitchFamily="18" charset="0"/>
                        <a:ea typeface="Calibri" panose="020F0502020204030204" pitchFamily="34" charset="0"/>
                      </a:endParaRPr>
                    </a:p>
                  </a:txBody>
                  <a:tcPr marL="19050" marR="19050" marT="0" marB="0"/>
                </a:tc>
              </a:tr>
              <a:tr h="319087">
                <a:tc>
                  <a:txBody>
                    <a:bodyPr/>
                    <a:lstStyle/>
                    <a:p>
                      <a:pPr marL="0" marR="0">
                        <a:spcBef>
                          <a:spcPts val="0"/>
                        </a:spcBef>
                        <a:spcAft>
                          <a:spcPts val="0"/>
                        </a:spcAft>
                      </a:pPr>
                      <a:r>
                        <a:rPr lang="en-US" sz="2000">
                          <a:effectLst/>
                        </a:rPr>
                        <a:t>Olive branch</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dirty="0">
                          <a:effectLst/>
                        </a:rPr>
                        <a:t>peace, forgiveness</a:t>
                      </a:r>
                      <a:endParaRPr lang="en-US" sz="2000" dirty="0">
                        <a:effectLst/>
                        <a:latin typeface="Times New Roman" panose="02020603050405020304" pitchFamily="18" charset="0"/>
                        <a:ea typeface="Calibri" panose="020F0502020204030204" pitchFamily="34" charset="0"/>
                      </a:endParaRPr>
                    </a:p>
                  </a:txBody>
                  <a:tcPr marL="19050" marR="19050" marT="0" marB="0"/>
                </a:tc>
              </a:tr>
              <a:tr h="319087">
                <a:tc>
                  <a:txBody>
                    <a:bodyPr/>
                    <a:lstStyle/>
                    <a:p>
                      <a:pPr marL="0" marR="0">
                        <a:spcBef>
                          <a:spcPts val="0"/>
                        </a:spcBef>
                        <a:spcAft>
                          <a:spcPts val="0"/>
                        </a:spcAft>
                      </a:pPr>
                      <a:r>
                        <a:rPr lang="en-US" sz="2000">
                          <a:effectLst/>
                        </a:rPr>
                        <a:t>Vulture</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dirty="0">
                          <a:effectLst/>
                        </a:rPr>
                        <a:t>preying on others, death</a:t>
                      </a:r>
                      <a:endParaRPr lang="en-US" sz="2000" dirty="0">
                        <a:effectLst/>
                        <a:latin typeface="Times New Roman" panose="02020603050405020304" pitchFamily="18" charset="0"/>
                        <a:ea typeface="Calibri" panose="020F0502020204030204" pitchFamily="34" charset="0"/>
                      </a:endParaRPr>
                    </a:p>
                  </a:txBody>
                  <a:tcPr marL="19050" marR="19050" marT="0" marB="0"/>
                </a:tc>
              </a:tr>
              <a:tr h="319087">
                <a:tc>
                  <a:txBody>
                    <a:bodyPr/>
                    <a:lstStyle/>
                    <a:p>
                      <a:pPr marL="0" marR="0">
                        <a:spcBef>
                          <a:spcPts val="0"/>
                        </a:spcBef>
                        <a:spcAft>
                          <a:spcPts val="0"/>
                        </a:spcAft>
                      </a:pPr>
                      <a:r>
                        <a:rPr lang="en-US" sz="2000">
                          <a:effectLst/>
                        </a:rPr>
                        <a:t>Buzzard</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dirty="0">
                          <a:effectLst/>
                        </a:rPr>
                        <a:t>preying on others, death</a:t>
                      </a:r>
                      <a:endParaRPr lang="en-US" sz="2000" dirty="0">
                        <a:effectLst/>
                        <a:latin typeface="Times New Roman" panose="02020603050405020304" pitchFamily="18" charset="0"/>
                        <a:ea typeface="Calibri" panose="020F0502020204030204" pitchFamily="34" charset="0"/>
                      </a:endParaRPr>
                    </a:p>
                  </a:txBody>
                  <a:tcPr marL="19050" marR="19050" marT="0" marB="0"/>
                </a:tc>
              </a:tr>
              <a:tr h="319087">
                <a:tc>
                  <a:txBody>
                    <a:bodyPr/>
                    <a:lstStyle/>
                    <a:p>
                      <a:pPr marL="0" marR="0">
                        <a:spcBef>
                          <a:spcPts val="0"/>
                        </a:spcBef>
                        <a:spcAft>
                          <a:spcPts val="0"/>
                        </a:spcAft>
                      </a:pPr>
                      <a:r>
                        <a:rPr lang="en-US" sz="2000" dirty="0">
                          <a:effectLst/>
                        </a:rPr>
                        <a:t>Skull/Bones</a:t>
                      </a:r>
                      <a:endParaRPr lang="en-US" sz="2000" dirty="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a:effectLst/>
                        </a:rPr>
                        <a:t>death</a:t>
                      </a:r>
                      <a:endParaRPr lang="en-US" sz="2000">
                        <a:effectLst/>
                        <a:latin typeface="Times New Roman" panose="02020603050405020304" pitchFamily="18" charset="0"/>
                        <a:ea typeface="Calibri" panose="020F0502020204030204" pitchFamily="34" charset="0"/>
                      </a:endParaRPr>
                    </a:p>
                  </a:txBody>
                  <a:tcPr marL="19050" marR="19050" marT="0" marB="0"/>
                </a:tc>
              </a:tr>
              <a:tr h="319087">
                <a:tc>
                  <a:txBody>
                    <a:bodyPr/>
                    <a:lstStyle/>
                    <a:p>
                      <a:pPr marL="0" marR="0">
                        <a:spcBef>
                          <a:spcPts val="0"/>
                        </a:spcBef>
                        <a:spcAft>
                          <a:spcPts val="0"/>
                        </a:spcAft>
                      </a:pPr>
                      <a:r>
                        <a:rPr lang="en-US" sz="2000">
                          <a:effectLst/>
                        </a:rPr>
                        <a:t>Elephant</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a:effectLst/>
                        </a:rPr>
                        <a:t>Republican Party</a:t>
                      </a:r>
                      <a:endParaRPr lang="en-US" sz="2000">
                        <a:effectLst/>
                        <a:latin typeface="Times New Roman" panose="02020603050405020304" pitchFamily="18" charset="0"/>
                        <a:ea typeface="Calibri" panose="020F0502020204030204" pitchFamily="34" charset="0"/>
                      </a:endParaRPr>
                    </a:p>
                  </a:txBody>
                  <a:tcPr marL="19050" marR="19050" marT="0" marB="0"/>
                </a:tc>
              </a:tr>
              <a:tr h="319087">
                <a:tc>
                  <a:txBody>
                    <a:bodyPr/>
                    <a:lstStyle/>
                    <a:p>
                      <a:pPr marL="0" marR="0">
                        <a:spcBef>
                          <a:spcPts val="0"/>
                        </a:spcBef>
                        <a:spcAft>
                          <a:spcPts val="0"/>
                        </a:spcAft>
                      </a:pPr>
                      <a:r>
                        <a:rPr lang="en-US" sz="2000">
                          <a:effectLst/>
                        </a:rPr>
                        <a:t>Donkey</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dirty="0">
                          <a:effectLst/>
                        </a:rPr>
                        <a:t>Democratic Party</a:t>
                      </a:r>
                      <a:endParaRPr lang="en-US" sz="2000" dirty="0">
                        <a:effectLst/>
                        <a:latin typeface="Times New Roman" panose="02020603050405020304" pitchFamily="18" charset="0"/>
                        <a:ea typeface="Calibri" panose="020F0502020204030204" pitchFamily="34" charset="0"/>
                      </a:endParaRPr>
                    </a:p>
                  </a:txBody>
                  <a:tcPr marL="19050" marR="19050" marT="0" marB="0"/>
                </a:tc>
              </a:tr>
              <a:tr h="638178">
                <a:tc>
                  <a:txBody>
                    <a:bodyPr/>
                    <a:lstStyle/>
                    <a:p>
                      <a:pPr marL="0" marR="0">
                        <a:spcBef>
                          <a:spcPts val="0"/>
                        </a:spcBef>
                        <a:spcAft>
                          <a:spcPts val="0"/>
                        </a:spcAft>
                      </a:pPr>
                      <a:r>
                        <a:rPr lang="en-US" sz="2000">
                          <a:effectLst/>
                        </a:rPr>
                        <a:t>Phoenix</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dirty="0">
                          <a:effectLst/>
                        </a:rPr>
                        <a:t>something new and powerful arising from destruction</a:t>
                      </a:r>
                      <a:endParaRPr lang="en-US" sz="2000" dirty="0">
                        <a:effectLst/>
                        <a:latin typeface="Times New Roman" panose="02020603050405020304" pitchFamily="18" charset="0"/>
                        <a:ea typeface="Calibri" panose="020F0502020204030204" pitchFamily="34" charset="0"/>
                      </a:endParaRPr>
                    </a:p>
                  </a:txBody>
                  <a:tcPr marL="19050" marR="19050" marT="0" marB="0"/>
                </a:tc>
              </a:tr>
              <a:tr h="319087">
                <a:tc>
                  <a:txBody>
                    <a:bodyPr/>
                    <a:lstStyle/>
                    <a:p>
                      <a:pPr marL="0" marR="0">
                        <a:spcBef>
                          <a:spcPts val="0"/>
                        </a:spcBef>
                        <a:spcAft>
                          <a:spcPts val="0"/>
                        </a:spcAft>
                      </a:pPr>
                      <a:r>
                        <a:rPr lang="en-US" sz="2000" dirty="0">
                          <a:effectLst/>
                        </a:rPr>
                        <a:t>Uncle Sam</a:t>
                      </a:r>
                      <a:endParaRPr lang="en-US" sz="2000" dirty="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a:effectLst/>
                        </a:rPr>
                        <a:t>U.S. Government, American people</a:t>
                      </a:r>
                      <a:endParaRPr lang="en-US" sz="2000">
                        <a:effectLst/>
                        <a:latin typeface="Times New Roman" panose="02020603050405020304" pitchFamily="18" charset="0"/>
                        <a:ea typeface="Calibri" panose="020F0502020204030204" pitchFamily="34" charset="0"/>
                      </a:endParaRPr>
                    </a:p>
                  </a:txBody>
                  <a:tcPr marL="19050" marR="19050" marT="0" marB="0"/>
                </a:tc>
              </a:tr>
              <a:tr h="319087">
                <a:tc>
                  <a:txBody>
                    <a:bodyPr/>
                    <a:lstStyle/>
                    <a:p>
                      <a:pPr marL="0" marR="0">
                        <a:spcBef>
                          <a:spcPts val="0"/>
                        </a:spcBef>
                        <a:spcAft>
                          <a:spcPts val="0"/>
                        </a:spcAft>
                      </a:pPr>
                      <a:r>
                        <a:rPr lang="en-US" sz="2000">
                          <a:effectLst/>
                        </a:rPr>
                        <a:t>Sphinx</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a:effectLst/>
                        </a:rPr>
                        <a:t>a great king with absolute power</a:t>
                      </a:r>
                      <a:endParaRPr lang="en-US" sz="2000">
                        <a:effectLst/>
                        <a:latin typeface="Times New Roman" panose="02020603050405020304" pitchFamily="18" charset="0"/>
                        <a:ea typeface="Calibri" panose="020F0502020204030204" pitchFamily="34" charset="0"/>
                      </a:endParaRPr>
                    </a:p>
                  </a:txBody>
                  <a:tcPr marL="19050" marR="19050" marT="0" marB="0"/>
                </a:tc>
              </a:tr>
              <a:tr h="319087">
                <a:tc>
                  <a:txBody>
                    <a:bodyPr/>
                    <a:lstStyle/>
                    <a:p>
                      <a:pPr marL="0" marR="0">
                        <a:spcBef>
                          <a:spcPts val="0"/>
                        </a:spcBef>
                        <a:spcAft>
                          <a:spcPts val="0"/>
                        </a:spcAft>
                      </a:pPr>
                      <a:r>
                        <a:rPr lang="en-US" sz="2000">
                          <a:effectLst/>
                        </a:rPr>
                        <a:t>Tortoise</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a:effectLst/>
                        </a:rPr>
                        <a:t>someone who moves slowly, a winner</a:t>
                      </a:r>
                      <a:endParaRPr lang="en-US" sz="2000">
                        <a:effectLst/>
                        <a:latin typeface="Times New Roman" panose="02020603050405020304" pitchFamily="18" charset="0"/>
                        <a:ea typeface="Calibri" panose="020F0502020204030204" pitchFamily="34" charset="0"/>
                      </a:endParaRPr>
                    </a:p>
                  </a:txBody>
                  <a:tcPr marL="19050" marR="19050" marT="0" marB="0"/>
                </a:tc>
              </a:tr>
              <a:tr h="319087">
                <a:tc>
                  <a:txBody>
                    <a:bodyPr/>
                    <a:lstStyle/>
                    <a:p>
                      <a:pPr marL="0" marR="0">
                        <a:spcBef>
                          <a:spcPts val="0"/>
                        </a:spcBef>
                        <a:spcAft>
                          <a:spcPts val="0"/>
                        </a:spcAft>
                      </a:pPr>
                      <a:r>
                        <a:rPr lang="en-US" sz="2000">
                          <a:effectLst/>
                        </a:rPr>
                        <a:t>Hare</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a:effectLst/>
                        </a:rPr>
                        <a:t>someone who moves quickly, a loser</a:t>
                      </a:r>
                      <a:endParaRPr lang="en-US" sz="2000">
                        <a:effectLst/>
                        <a:latin typeface="Times New Roman" panose="02020603050405020304" pitchFamily="18" charset="0"/>
                        <a:ea typeface="Calibri" panose="020F0502020204030204" pitchFamily="34" charset="0"/>
                      </a:endParaRPr>
                    </a:p>
                  </a:txBody>
                  <a:tcPr marL="19050" marR="19050" marT="0" marB="0"/>
                </a:tc>
              </a:tr>
              <a:tr h="319087">
                <a:tc>
                  <a:txBody>
                    <a:bodyPr/>
                    <a:lstStyle/>
                    <a:p>
                      <a:pPr marL="0" marR="0">
                        <a:spcBef>
                          <a:spcPts val="0"/>
                        </a:spcBef>
                        <a:spcAft>
                          <a:spcPts val="0"/>
                        </a:spcAft>
                      </a:pPr>
                      <a:r>
                        <a:rPr lang="en-US" sz="2000">
                          <a:effectLst/>
                        </a:rPr>
                        <a:t>Capitol Building Dome</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a:effectLst/>
                        </a:rPr>
                        <a:t>Congress</a:t>
                      </a:r>
                      <a:endParaRPr lang="en-US" sz="2000">
                        <a:effectLst/>
                        <a:latin typeface="Times New Roman" panose="02020603050405020304" pitchFamily="18" charset="0"/>
                        <a:ea typeface="Calibri" panose="020F0502020204030204" pitchFamily="34" charset="0"/>
                      </a:endParaRPr>
                    </a:p>
                  </a:txBody>
                  <a:tcPr marL="19050" marR="19050" marT="0" marB="0"/>
                </a:tc>
              </a:tr>
              <a:tr h="319087">
                <a:tc>
                  <a:txBody>
                    <a:bodyPr/>
                    <a:lstStyle/>
                    <a:p>
                      <a:pPr marL="0" marR="0">
                        <a:spcBef>
                          <a:spcPts val="0"/>
                        </a:spcBef>
                        <a:spcAft>
                          <a:spcPts val="0"/>
                        </a:spcAft>
                      </a:pPr>
                      <a:r>
                        <a:rPr lang="en-US" sz="2000">
                          <a:effectLst/>
                        </a:rPr>
                        <a:t>White House</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a:effectLst/>
                        </a:rPr>
                        <a:t>The President</a:t>
                      </a:r>
                      <a:endParaRPr lang="en-US" sz="2000">
                        <a:effectLst/>
                        <a:latin typeface="Times New Roman" panose="02020603050405020304" pitchFamily="18" charset="0"/>
                        <a:ea typeface="Calibri" panose="020F0502020204030204" pitchFamily="34" charset="0"/>
                      </a:endParaRPr>
                    </a:p>
                  </a:txBody>
                  <a:tcPr marL="19050" marR="19050" marT="0" marB="0"/>
                </a:tc>
              </a:tr>
              <a:tr h="319087">
                <a:tc>
                  <a:txBody>
                    <a:bodyPr/>
                    <a:lstStyle/>
                    <a:p>
                      <a:pPr marL="0" marR="0">
                        <a:spcBef>
                          <a:spcPts val="0"/>
                        </a:spcBef>
                        <a:spcAft>
                          <a:spcPts val="0"/>
                        </a:spcAft>
                      </a:pPr>
                      <a:r>
                        <a:rPr lang="en-US" sz="2000">
                          <a:effectLst/>
                        </a:rPr>
                        <a:t>Scales, a balance</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dirty="0">
                          <a:effectLst/>
                        </a:rPr>
                        <a:t>Supreme Court, justice, fairness</a:t>
                      </a:r>
                      <a:endParaRPr lang="en-US" sz="2000" dirty="0">
                        <a:effectLst/>
                        <a:latin typeface="Times New Roman" panose="02020603050405020304" pitchFamily="18" charset="0"/>
                        <a:ea typeface="Calibri" panose="020F0502020204030204" pitchFamily="34" charset="0"/>
                      </a:endParaRPr>
                    </a:p>
                  </a:txBody>
                  <a:tcPr marL="19050" marR="19050" marT="0" marB="0"/>
                </a:tc>
              </a:tr>
            </a:tbl>
          </a:graphicData>
        </a:graphic>
      </p:graphicFrame>
      <p:sp>
        <p:nvSpPr>
          <p:cNvPr id="7220" name="Rectangle 1"/>
          <p:cNvSpPr>
            <a:spLocks noChangeArrowheads="1"/>
          </p:cNvSpPr>
          <p:nvPr/>
        </p:nvSpPr>
        <p:spPr bwMode="auto">
          <a:xfrm>
            <a:off x="685800" y="328613"/>
            <a:ext cx="81534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Common Symbols Used in Political Cartoons</a:t>
            </a:r>
            <a:endParaRPr lang="en-US" altLang="en-US" sz="2400" b="1">
              <a:cs typeface="Times New Roman" panose="02020603050405020304" pitchFamily="18" charset="0"/>
            </a:endParaRPr>
          </a:p>
          <a:p>
            <a:pPr>
              <a:spcBef>
                <a:spcPct val="0"/>
              </a:spcBef>
              <a:buFontTx/>
              <a:buNone/>
            </a:pPr>
            <a:r>
              <a:rPr lang="en-US" altLang="en-US" sz="2400">
                <a:latin typeface="Times New Roman" panose="02020603050405020304" pitchFamily="18" charset="0"/>
                <a:cs typeface="Times New Roman" panose="02020603050405020304" pitchFamily="18" charset="0"/>
              </a:rPr>
              <a:t>The following is a list of common symbols you will find in political cartoons and their meanings.</a:t>
            </a:r>
            <a:endParaRPr lang="en-US" altLang="en-US" sz="2400"/>
          </a:p>
          <a:p>
            <a:pPr>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52400"/>
          <a:ext cx="8686800" cy="6745294"/>
        </p:xfrm>
        <a:graphic>
          <a:graphicData uri="http://schemas.openxmlformats.org/drawingml/2006/table">
            <a:tbl>
              <a:tblPr>
                <a:tableStyleId>{5C22544A-7EE6-4342-B048-85BDC9FD1C3A}</a:tableStyleId>
              </a:tblPr>
              <a:tblGrid>
                <a:gridCol w="2212675"/>
                <a:gridCol w="6474125"/>
              </a:tblGrid>
              <a:tr h="340872">
                <a:tc>
                  <a:txBody>
                    <a:bodyPr/>
                    <a:lstStyle/>
                    <a:p>
                      <a:pPr marL="0" marR="0">
                        <a:spcBef>
                          <a:spcPts val="0"/>
                        </a:spcBef>
                        <a:spcAft>
                          <a:spcPts val="0"/>
                        </a:spcAft>
                      </a:pPr>
                      <a:r>
                        <a:rPr lang="en-US" sz="2000" dirty="0">
                          <a:effectLst/>
                        </a:rPr>
                        <a:t>Eagle</a:t>
                      </a:r>
                      <a:endParaRPr lang="en-US" sz="2000" dirty="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a:effectLst/>
                        </a:rPr>
                        <a:t>American Government, the Constitution</a:t>
                      </a:r>
                      <a:endParaRPr lang="en-US" sz="2000">
                        <a:effectLst/>
                        <a:latin typeface="Times New Roman" panose="02020603050405020304" pitchFamily="18" charset="0"/>
                        <a:ea typeface="Calibri" panose="020F0502020204030204" pitchFamily="34" charset="0"/>
                      </a:endParaRPr>
                    </a:p>
                  </a:txBody>
                  <a:tcPr marL="19050" marR="19050" marT="0" marB="0"/>
                </a:tc>
              </a:tr>
              <a:tr h="340872">
                <a:tc>
                  <a:txBody>
                    <a:bodyPr/>
                    <a:lstStyle/>
                    <a:p>
                      <a:pPr marL="0" marR="0">
                        <a:spcBef>
                          <a:spcPts val="0"/>
                        </a:spcBef>
                        <a:spcAft>
                          <a:spcPts val="0"/>
                        </a:spcAft>
                      </a:pPr>
                      <a:r>
                        <a:rPr lang="en-US" sz="2000">
                          <a:effectLst/>
                        </a:rPr>
                        <a:t>Laurel Wreath</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a:effectLst/>
                        </a:rPr>
                        <a:t>victory</a:t>
                      </a:r>
                      <a:endParaRPr lang="en-US" sz="2000">
                        <a:effectLst/>
                        <a:latin typeface="Times New Roman" panose="02020603050405020304" pitchFamily="18" charset="0"/>
                        <a:ea typeface="Calibri" panose="020F0502020204030204" pitchFamily="34" charset="0"/>
                      </a:endParaRPr>
                    </a:p>
                  </a:txBody>
                  <a:tcPr marL="19050" marR="19050" marT="0" marB="0"/>
                </a:tc>
              </a:tr>
              <a:tr h="340872">
                <a:tc>
                  <a:txBody>
                    <a:bodyPr/>
                    <a:lstStyle/>
                    <a:p>
                      <a:pPr marL="0" marR="0">
                        <a:spcBef>
                          <a:spcPts val="0"/>
                        </a:spcBef>
                        <a:spcAft>
                          <a:spcPts val="0"/>
                        </a:spcAft>
                      </a:pPr>
                      <a:r>
                        <a:rPr lang="en-US" sz="2000">
                          <a:effectLst/>
                        </a:rPr>
                        <a:t>Statue of Liberty</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a:effectLst/>
                        </a:rPr>
                        <a:t>freedom</a:t>
                      </a:r>
                      <a:endParaRPr lang="en-US" sz="2000">
                        <a:effectLst/>
                        <a:latin typeface="Times New Roman" panose="02020603050405020304" pitchFamily="18" charset="0"/>
                        <a:ea typeface="Calibri" panose="020F0502020204030204" pitchFamily="34" charset="0"/>
                      </a:endParaRPr>
                    </a:p>
                  </a:txBody>
                  <a:tcPr marL="19050" marR="19050" marT="0" marB="0"/>
                </a:tc>
              </a:tr>
              <a:tr h="340872">
                <a:tc>
                  <a:txBody>
                    <a:bodyPr/>
                    <a:lstStyle/>
                    <a:p>
                      <a:pPr marL="0" marR="0">
                        <a:spcBef>
                          <a:spcPts val="0"/>
                        </a:spcBef>
                        <a:spcAft>
                          <a:spcPts val="0"/>
                        </a:spcAft>
                      </a:pPr>
                      <a:r>
                        <a:rPr lang="en-US" sz="2000">
                          <a:effectLst/>
                        </a:rPr>
                        <a:t>Liberty Bell</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a:effectLst/>
                        </a:rPr>
                        <a:t>freedom</a:t>
                      </a:r>
                      <a:endParaRPr lang="en-US" sz="2000">
                        <a:effectLst/>
                        <a:latin typeface="Times New Roman" panose="02020603050405020304" pitchFamily="18" charset="0"/>
                        <a:ea typeface="Calibri" panose="020F0502020204030204" pitchFamily="34" charset="0"/>
                      </a:endParaRPr>
                    </a:p>
                  </a:txBody>
                  <a:tcPr marL="19050" marR="19050" marT="0" marB="0"/>
                </a:tc>
              </a:tr>
              <a:tr h="340872">
                <a:tc>
                  <a:txBody>
                    <a:bodyPr/>
                    <a:lstStyle/>
                    <a:p>
                      <a:pPr marL="0" marR="0">
                        <a:spcBef>
                          <a:spcPts val="0"/>
                        </a:spcBef>
                        <a:spcAft>
                          <a:spcPts val="0"/>
                        </a:spcAft>
                      </a:pPr>
                      <a:r>
                        <a:rPr lang="en-US" sz="2000">
                          <a:effectLst/>
                        </a:rPr>
                        <a:t>Acorn</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a:effectLst/>
                        </a:rPr>
                        <a:t>growth, youth</a:t>
                      </a:r>
                      <a:endParaRPr lang="en-US" sz="2000">
                        <a:effectLst/>
                        <a:latin typeface="Times New Roman" panose="02020603050405020304" pitchFamily="18" charset="0"/>
                        <a:ea typeface="Calibri" panose="020F0502020204030204" pitchFamily="34" charset="0"/>
                      </a:endParaRPr>
                    </a:p>
                  </a:txBody>
                  <a:tcPr marL="19050" marR="19050" marT="0" marB="0"/>
                </a:tc>
              </a:tr>
              <a:tr h="340872">
                <a:tc>
                  <a:txBody>
                    <a:bodyPr/>
                    <a:lstStyle/>
                    <a:p>
                      <a:pPr marL="0" marR="0">
                        <a:spcBef>
                          <a:spcPts val="0"/>
                        </a:spcBef>
                        <a:spcAft>
                          <a:spcPts val="0"/>
                        </a:spcAft>
                      </a:pPr>
                      <a:r>
                        <a:rPr lang="en-US" sz="2000">
                          <a:effectLst/>
                        </a:rPr>
                        <a:t>Bear</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r>
                        <a:rPr lang="en-US" sz="2000" dirty="0">
                          <a:effectLst/>
                        </a:rPr>
                        <a:t>strength</a:t>
                      </a:r>
                      <a:endParaRPr lang="en-US" sz="2000" dirty="0">
                        <a:effectLst/>
                        <a:latin typeface="Times New Roman" panose="02020603050405020304" pitchFamily="18" charset="0"/>
                        <a:ea typeface="Calibri" panose="020F0502020204030204" pitchFamily="34" charset="0"/>
                      </a:endParaRPr>
                    </a:p>
                  </a:txBody>
                  <a:tcPr marL="19050" marR="19050" marT="0" marB="0"/>
                </a:tc>
              </a:tr>
              <a:tr h="340872">
                <a:tc>
                  <a:txBody>
                    <a:bodyPr/>
                    <a:lstStyle/>
                    <a:p>
                      <a:pPr marL="0" marR="0">
                        <a:spcBef>
                          <a:spcPts val="0"/>
                        </a:spcBef>
                        <a:spcAft>
                          <a:spcPts val="0"/>
                        </a:spcAft>
                      </a:pPr>
                      <a:r>
                        <a:rPr lang="en-US" sz="2000" dirty="0">
                          <a:effectLst/>
                        </a:rPr>
                        <a:t>Chains</a:t>
                      </a:r>
                      <a:endParaRPr lang="en-US" sz="2000" dirty="0">
                        <a:effectLst/>
                        <a:latin typeface="Times New Roman" panose="02020603050405020304" pitchFamily="18" charset="0"/>
                        <a:ea typeface="Calibri" panose="020F0502020204030204" pitchFamily="34" charset="0"/>
                      </a:endParaRPr>
                    </a:p>
                  </a:txBody>
                  <a:tcPr marL="19050" marR="1905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bondage/slavery</a:t>
                      </a:r>
                      <a:endParaRPr lang="en-US" sz="2000" dirty="0" smtClean="0">
                        <a:effectLst/>
                        <a:latin typeface="Times New Roman" panose="02020603050405020304" pitchFamily="18" charset="0"/>
                        <a:ea typeface="Calibri" panose="020F0502020204030204" pitchFamily="34" charset="0"/>
                      </a:endParaRPr>
                    </a:p>
                  </a:txBody>
                  <a:tcPr marL="19050" marR="19050" marT="0" marB="0"/>
                </a:tc>
              </a:tr>
              <a:tr h="340872">
                <a:tc>
                  <a:txBody>
                    <a:bodyPr/>
                    <a:lstStyle/>
                    <a:p>
                      <a:pPr marL="0" marR="0">
                        <a:spcBef>
                          <a:spcPts val="0"/>
                        </a:spcBef>
                        <a:spcAft>
                          <a:spcPts val="0"/>
                        </a:spcAft>
                      </a:pPr>
                      <a:r>
                        <a:rPr lang="en-US" sz="2000">
                          <a:effectLst/>
                        </a:rPr>
                        <a:t>Dawn</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beginning/hope</a:t>
                      </a:r>
                      <a:endParaRPr lang="en-US" sz="2000" dirty="0" smtClean="0">
                        <a:effectLst/>
                        <a:latin typeface="Times New Roman" panose="02020603050405020304" pitchFamily="18" charset="0"/>
                        <a:ea typeface="Calibri" panose="020F0502020204030204" pitchFamily="34" charset="0"/>
                      </a:endParaRPr>
                    </a:p>
                  </a:txBody>
                  <a:tcPr marL="19050" marR="19050" marT="0" marB="0"/>
                </a:tc>
              </a:tr>
              <a:tr h="340872">
                <a:tc>
                  <a:txBody>
                    <a:bodyPr/>
                    <a:lstStyle/>
                    <a:p>
                      <a:pPr marL="0" marR="0">
                        <a:spcBef>
                          <a:spcPts val="0"/>
                        </a:spcBef>
                        <a:spcAft>
                          <a:spcPts val="0"/>
                        </a:spcAft>
                      </a:pPr>
                      <a:r>
                        <a:rPr lang="en-US" sz="2000" dirty="0">
                          <a:effectLst/>
                        </a:rPr>
                        <a:t>Fog</a:t>
                      </a:r>
                      <a:endParaRPr lang="en-US" sz="2000" dirty="0">
                        <a:effectLst/>
                        <a:latin typeface="Times New Roman" panose="02020603050405020304" pitchFamily="18" charset="0"/>
                        <a:ea typeface="Calibri" panose="020F0502020204030204" pitchFamily="34" charset="0"/>
                      </a:endParaRPr>
                    </a:p>
                  </a:txBody>
                  <a:tcPr marL="19050" marR="1905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confusion/obscurity</a:t>
                      </a:r>
                      <a:endParaRPr lang="en-US" sz="2000" dirty="0" smtClean="0">
                        <a:effectLst/>
                        <a:latin typeface="Times New Roman" panose="02020603050405020304" pitchFamily="18" charset="0"/>
                        <a:ea typeface="Calibri" panose="020F0502020204030204" pitchFamily="34" charset="0"/>
                      </a:endParaRPr>
                    </a:p>
                  </a:txBody>
                  <a:tcPr marL="19050" marR="19050" marT="0" marB="0"/>
                </a:tc>
              </a:tr>
              <a:tr h="340872">
                <a:tc>
                  <a:txBody>
                    <a:bodyPr/>
                    <a:lstStyle/>
                    <a:p>
                      <a:pPr marL="0" marR="0">
                        <a:spcBef>
                          <a:spcPts val="0"/>
                        </a:spcBef>
                        <a:spcAft>
                          <a:spcPts val="0"/>
                        </a:spcAft>
                      </a:pPr>
                      <a:r>
                        <a:rPr lang="en-US" sz="2000">
                          <a:effectLst/>
                        </a:rPr>
                        <a:t>Island</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lost paradise/isolation</a:t>
                      </a:r>
                      <a:endParaRPr lang="en-US" sz="2000" dirty="0" smtClean="0">
                        <a:effectLst/>
                        <a:latin typeface="Times New Roman" panose="02020603050405020304" pitchFamily="18" charset="0"/>
                        <a:ea typeface="Calibri" panose="020F0502020204030204" pitchFamily="34" charset="0"/>
                      </a:endParaRPr>
                    </a:p>
                  </a:txBody>
                  <a:tcPr marL="19050" marR="19050" marT="0" marB="0"/>
                </a:tc>
              </a:tr>
              <a:tr h="340872">
                <a:tc>
                  <a:txBody>
                    <a:bodyPr/>
                    <a:lstStyle/>
                    <a:p>
                      <a:pPr marL="0" marR="0">
                        <a:spcBef>
                          <a:spcPts val="0"/>
                        </a:spcBef>
                        <a:spcAft>
                          <a:spcPts val="0"/>
                        </a:spcAft>
                      </a:pPr>
                      <a:r>
                        <a:rPr lang="en-US" sz="2000">
                          <a:effectLst/>
                        </a:rPr>
                        <a:t>Ivy</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immortality or dependence </a:t>
                      </a:r>
                      <a:endParaRPr lang="en-US" sz="2000" dirty="0" smtClean="0">
                        <a:effectLst/>
                        <a:latin typeface="Times New Roman" panose="02020603050405020304" pitchFamily="18" charset="0"/>
                        <a:ea typeface="Calibri" panose="020F0502020204030204" pitchFamily="34" charset="0"/>
                      </a:endParaRPr>
                    </a:p>
                  </a:txBody>
                  <a:tcPr marL="19050" marR="19050" marT="0" marB="0"/>
                </a:tc>
              </a:tr>
              <a:tr h="340872">
                <a:tc>
                  <a:txBody>
                    <a:bodyPr/>
                    <a:lstStyle/>
                    <a:p>
                      <a:pPr marL="0" marR="0">
                        <a:spcBef>
                          <a:spcPts val="0"/>
                        </a:spcBef>
                        <a:spcAft>
                          <a:spcPts val="0"/>
                        </a:spcAft>
                      </a:pPr>
                      <a:r>
                        <a:rPr lang="en-US" sz="2000">
                          <a:effectLst/>
                        </a:rPr>
                        <a:t>Key</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liberation/knowledge/mystery/initiation</a:t>
                      </a:r>
                      <a:endParaRPr lang="en-US" sz="2000" dirty="0" smtClean="0">
                        <a:effectLst/>
                        <a:latin typeface="Times New Roman" panose="02020603050405020304" pitchFamily="18" charset="0"/>
                        <a:ea typeface="Calibri" panose="020F0502020204030204" pitchFamily="34" charset="0"/>
                      </a:endParaRPr>
                    </a:p>
                  </a:txBody>
                  <a:tcPr marL="19050" marR="19050" marT="0" marB="0"/>
                </a:tc>
              </a:tr>
              <a:tr h="340872">
                <a:tc>
                  <a:txBody>
                    <a:bodyPr/>
                    <a:lstStyle/>
                    <a:p>
                      <a:pPr marL="0" marR="0">
                        <a:spcBef>
                          <a:spcPts val="0"/>
                        </a:spcBef>
                        <a:spcAft>
                          <a:spcPts val="0"/>
                        </a:spcAft>
                      </a:pPr>
                      <a:r>
                        <a:rPr lang="en-US" sz="2000">
                          <a:effectLst/>
                        </a:rPr>
                        <a:t>Lightning</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sudden illumination/destruction of ignorance</a:t>
                      </a:r>
                      <a:endParaRPr lang="en-US" sz="2000" dirty="0" smtClean="0">
                        <a:effectLst/>
                        <a:latin typeface="Times New Roman" panose="02020603050405020304" pitchFamily="18" charset="0"/>
                        <a:ea typeface="Calibri" panose="020F0502020204030204" pitchFamily="34" charset="0"/>
                      </a:endParaRPr>
                    </a:p>
                  </a:txBody>
                  <a:tcPr marL="19050" marR="19050" marT="0" marB="0"/>
                </a:tc>
              </a:tr>
              <a:tr h="340872">
                <a:tc>
                  <a:txBody>
                    <a:bodyPr/>
                    <a:lstStyle/>
                    <a:p>
                      <a:pPr marL="0" marR="0">
                        <a:spcBef>
                          <a:spcPts val="0"/>
                        </a:spcBef>
                        <a:spcAft>
                          <a:spcPts val="0"/>
                        </a:spcAft>
                      </a:pPr>
                      <a:r>
                        <a:rPr lang="en-US" sz="2000">
                          <a:effectLst/>
                        </a:rPr>
                        <a:t>Oak</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Strength</a:t>
                      </a:r>
                      <a:endParaRPr lang="en-US" sz="2000" dirty="0" smtClean="0">
                        <a:effectLst/>
                        <a:latin typeface="Times New Roman" panose="02020603050405020304" pitchFamily="18" charset="0"/>
                        <a:ea typeface="Calibri" panose="020F0502020204030204" pitchFamily="34" charset="0"/>
                      </a:endParaRPr>
                    </a:p>
                  </a:txBody>
                  <a:tcPr marL="19050" marR="19050" marT="0" marB="0"/>
                </a:tc>
              </a:tr>
              <a:tr h="340872">
                <a:tc>
                  <a:txBody>
                    <a:bodyPr/>
                    <a:lstStyle/>
                    <a:p>
                      <a:pPr marL="0" marR="0">
                        <a:spcBef>
                          <a:spcPts val="0"/>
                        </a:spcBef>
                        <a:spcAft>
                          <a:spcPts val="0"/>
                        </a:spcAft>
                      </a:pPr>
                      <a:r>
                        <a:rPr lang="en-US" sz="2000">
                          <a:effectLst/>
                        </a:rPr>
                        <a:t>Ocean</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the unfathomable/formlessness/ chaos/or stability</a:t>
                      </a:r>
                      <a:endParaRPr lang="en-US" sz="2000" dirty="0" smtClean="0">
                        <a:effectLst/>
                        <a:latin typeface="Times New Roman" panose="02020603050405020304" pitchFamily="18" charset="0"/>
                        <a:ea typeface="Calibri" panose="020F0502020204030204" pitchFamily="34" charset="0"/>
                      </a:endParaRPr>
                    </a:p>
                  </a:txBody>
                  <a:tcPr marL="19050" marR="19050" marT="0" marB="0"/>
                </a:tc>
              </a:tr>
              <a:tr h="681742">
                <a:tc>
                  <a:txBody>
                    <a:bodyPr/>
                    <a:lstStyle/>
                    <a:p>
                      <a:pPr marL="0" marR="0">
                        <a:spcBef>
                          <a:spcPts val="0"/>
                        </a:spcBef>
                        <a:spcAft>
                          <a:spcPts val="0"/>
                        </a:spcAft>
                      </a:pPr>
                      <a:r>
                        <a:rPr lang="en-US" sz="2000">
                          <a:effectLst/>
                        </a:rPr>
                        <a:t>Pen</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learning/knowledge/creation of destinies</a:t>
                      </a:r>
                      <a:endParaRPr lang="en-US" sz="2000" dirty="0" smtClean="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000" dirty="0">
                        <a:effectLst/>
                        <a:latin typeface="Times New Roman" panose="02020603050405020304" pitchFamily="18" charset="0"/>
                        <a:ea typeface="Calibri" panose="020F0502020204030204" pitchFamily="34" charset="0"/>
                      </a:endParaRPr>
                    </a:p>
                  </a:txBody>
                  <a:tcPr marL="19050" marR="19050" marT="0" marB="0"/>
                </a:tc>
              </a:tr>
              <a:tr h="609596">
                <a:tc>
                  <a:txBody>
                    <a:bodyPr/>
                    <a:lstStyle/>
                    <a:p>
                      <a:pPr marL="0" marR="0">
                        <a:spcBef>
                          <a:spcPts val="0"/>
                        </a:spcBef>
                        <a:spcAft>
                          <a:spcPts val="0"/>
                        </a:spcAft>
                      </a:pPr>
                      <a:r>
                        <a:rPr lang="en-US" sz="2000">
                          <a:effectLst/>
                        </a:rPr>
                        <a:t>Raven</a:t>
                      </a:r>
                      <a:endParaRPr lang="en-US" sz="2000">
                        <a:effectLst/>
                        <a:latin typeface="Times New Roman" panose="02020603050405020304" pitchFamily="18" charset="0"/>
                        <a:ea typeface="Calibri" panose="020F0502020204030204" pitchFamily="34" charset="0"/>
                      </a:endParaRPr>
                    </a:p>
                  </a:txBody>
                  <a:tcPr marL="19050" marR="1905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bad news/death</a:t>
                      </a:r>
                      <a:endParaRPr lang="en-US" sz="2000" dirty="0" smtClean="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000" dirty="0">
                        <a:effectLst/>
                        <a:latin typeface="Times New Roman" panose="02020603050405020304" pitchFamily="18" charset="0"/>
                        <a:ea typeface="Calibri" panose="020F0502020204030204" pitchFamily="34" charset="0"/>
                      </a:endParaRPr>
                    </a:p>
                  </a:txBody>
                  <a:tcPr marL="19050" marR="19050" marT="0" marB="0"/>
                </a:tc>
              </a:tr>
              <a:tr h="340872">
                <a:tc>
                  <a:txBody>
                    <a:bodyPr/>
                    <a:lstStyle/>
                    <a:p>
                      <a:pPr marL="0" marR="0">
                        <a:spcBef>
                          <a:spcPts val="0"/>
                        </a:spcBef>
                        <a:spcAft>
                          <a:spcPts val="0"/>
                        </a:spcAft>
                      </a:pPr>
                      <a:endParaRPr lang="en-US" sz="2000" dirty="0">
                        <a:effectLst/>
                        <a:latin typeface="Times New Roman" panose="02020603050405020304" pitchFamily="18" charset="0"/>
                        <a:ea typeface="Calibri" panose="020F0502020204030204" pitchFamily="34" charset="0"/>
                      </a:endParaRPr>
                    </a:p>
                  </a:txBody>
                  <a:tcPr marL="19050" marR="19050" marT="0" marB="0"/>
                </a:tc>
                <a:tc>
                  <a:txBody>
                    <a:bodyPr/>
                    <a:lstStyle/>
                    <a:p>
                      <a:pPr marL="0" marR="0">
                        <a:spcBef>
                          <a:spcPts val="0"/>
                        </a:spcBef>
                        <a:spcAft>
                          <a:spcPts val="0"/>
                        </a:spcAft>
                      </a:pPr>
                      <a:endParaRPr lang="en-US" sz="2000" dirty="0">
                        <a:effectLst/>
                        <a:latin typeface="Times New Roman" panose="02020603050405020304" pitchFamily="18" charset="0"/>
                        <a:ea typeface="Calibri" panose="020F0502020204030204" pitchFamily="34" charset="0"/>
                      </a:endParaRPr>
                    </a:p>
                  </a:txBody>
                  <a:tcPr marL="19050" marR="19050"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altLang="en-US" smtClean="0"/>
              <a:t>Analyzing Political Cartoons</a:t>
            </a:r>
          </a:p>
        </p:txBody>
      </p:sp>
      <p:sp>
        <p:nvSpPr>
          <p:cNvPr id="9219" name="Rectangle 3"/>
          <p:cNvSpPr>
            <a:spLocks noGrp="1" noChangeArrowheads="1"/>
          </p:cNvSpPr>
          <p:nvPr>
            <p:ph type="body" idx="1"/>
          </p:nvPr>
        </p:nvSpPr>
        <p:spPr>
          <a:xfrm>
            <a:off x="457200" y="838200"/>
            <a:ext cx="8229600" cy="4525963"/>
          </a:xfrm>
        </p:spPr>
        <p:txBody>
          <a:bodyPr/>
          <a:lstStyle/>
          <a:p>
            <a:pPr eaLnBrk="1" hangingPunct="1"/>
            <a:r>
              <a:rPr lang="en-US" altLang="en-US" smtClean="0"/>
              <a:t>What is a political cartoon?</a:t>
            </a:r>
          </a:p>
          <a:p>
            <a:pPr lvl="1" eaLnBrk="1" hangingPunct="1"/>
            <a:r>
              <a:rPr lang="en-US" altLang="en-US" smtClean="0"/>
              <a:t>Interpretive drawing, sometimes with words, that convey an idea or message about a current issue, event, or problem.</a:t>
            </a:r>
          </a:p>
          <a:p>
            <a:pPr lvl="1" eaLnBrk="1" hangingPunct="1"/>
            <a:r>
              <a:rPr lang="en-US" altLang="en-US" smtClean="0"/>
              <a:t>Are simple, usually black and white, graphic depictions of a news story or event.</a:t>
            </a:r>
          </a:p>
          <a:p>
            <a:pPr lvl="1" eaLnBrk="1" hangingPunct="1"/>
            <a:r>
              <a:rPr lang="en-US" altLang="en-US" smtClean="0"/>
              <a:t>Portray people’s attitudes about a problem or issue.</a:t>
            </a:r>
          </a:p>
        </p:txBody>
      </p:sp>
      <p:pic>
        <p:nvPicPr>
          <p:cNvPr id="9220" name="Picture 7" descr="31426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648200" y="4284663"/>
            <a:ext cx="426720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smtClean="0"/>
              <a:t>Common characteristics for a good political cartoon:</a:t>
            </a:r>
          </a:p>
        </p:txBody>
      </p:sp>
      <p:sp>
        <p:nvSpPr>
          <p:cNvPr id="10243" name="Rectangle 3"/>
          <p:cNvSpPr>
            <a:spLocks noGrp="1" noChangeArrowheads="1"/>
          </p:cNvSpPr>
          <p:nvPr>
            <p:ph type="body" idx="1"/>
          </p:nvPr>
        </p:nvSpPr>
        <p:spPr/>
        <p:txBody>
          <a:bodyPr/>
          <a:lstStyle/>
          <a:p>
            <a:pPr eaLnBrk="1" hangingPunct="1">
              <a:lnSpc>
                <a:spcPct val="90000"/>
              </a:lnSpc>
            </a:pPr>
            <a:r>
              <a:rPr lang="en-US" altLang="en-US" sz="2400" smtClean="0"/>
              <a:t>Wit and humor obtained by exaggeration not just for comic effect but to send a message about the character.</a:t>
            </a:r>
          </a:p>
          <a:p>
            <a:pPr eaLnBrk="1" hangingPunct="1">
              <a:lnSpc>
                <a:spcPct val="90000"/>
              </a:lnSpc>
            </a:pPr>
            <a:r>
              <a:rPr lang="en-US" altLang="en-US" sz="2400" smtClean="0"/>
              <a:t>The cartoon must have a foundation in truth (characters should be recognizable to the viewer and the main point of the drawing must have a basis in fact, even if it conveys a philosophical or ideological bias.</a:t>
            </a:r>
          </a:p>
          <a:p>
            <a:pPr eaLnBrk="1" hangingPunct="1">
              <a:lnSpc>
                <a:spcPct val="90000"/>
              </a:lnSpc>
            </a:pPr>
            <a:r>
              <a:rPr lang="en-US" altLang="en-US" sz="2400" smtClean="0"/>
              <a:t>The cartoon should have a moral purpose. In other words, the cartoon should provide opportunities to inform the viewer about an issue and allow for critical thinking (supporting OR refuting the cartoonist’s message.)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lstStyle/>
          <a:p>
            <a:pPr eaLnBrk="1" hangingPunct="1"/>
            <a:r>
              <a:rPr lang="en-US" altLang="en-US" smtClean="0"/>
              <a:t>Symbolism</a:t>
            </a:r>
          </a:p>
        </p:txBody>
      </p:sp>
      <p:sp>
        <p:nvSpPr>
          <p:cNvPr id="11267" name="Rectangle 3"/>
          <p:cNvSpPr>
            <a:spLocks noGrp="1" noChangeArrowheads="1"/>
          </p:cNvSpPr>
          <p:nvPr>
            <p:ph type="body" idx="1"/>
          </p:nvPr>
        </p:nvSpPr>
        <p:spPr>
          <a:xfrm>
            <a:off x="0" y="990600"/>
            <a:ext cx="4343400" cy="4525963"/>
          </a:xfrm>
        </p:spPr>
        <p:txBody>
          <a:bodyPr/>
          <a:lstStyle/>
          <a:p>
            <a:pPr eaLnBrk="1" hangingPunct="1"/>
            <a:r>
              <a:rPr lang="en-US" altLang="en-US" smtClean="0"/>
              <a:t>Cartoonists use simple objects, or </a:t>
            </a:r>
            <a:r>
              <a:rPr lang="en-US" altLang="en-US" b="1" smtClean="0"/>
              <a:t>symbols</a:t>
            </a:r>
            <a:r>
              <a:rPr lang="en-US" altLang="en-US" smtClean="0"/>
              <a:t>, to stand for larger concepts or ideas.  </a:t>
            </a:r>
          </a:p>
          <a:p>
            <a:pPr eaLnBrk="1" hangingPunct="1"/>
            <a:r>
              <a:rPr lang="en-US" altLang="en-US" smtClean="0"/>
              <a:t>After you identify the symbols in a cartoon, think about what the cartoonist intends each symbol to stand for. </a:t>
            </a:r>
          </a:p>
        </p:txBody>
      </p:sp>
      <p:pic>
        <p:nvPicPr>
          <p:cNvPr id="11268" name="Picture 5" descr="TexasTextSarg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888" y="1500188"/>
            <a:ext cx="4975225"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3429000" cy="1143000"/>
          </a:xfrm>
        </p:spPr>
        <p:txBody>
          <a:bodyPr/>
          <a:lstStyle/>
          <a:p>
            <a:pPr eaLnBrk="1" hangingPunct="1"/>
            <a:r>
              <a:rPr lang="en-US" altLang="en-US" sz="4000" smtClean="0"/>
              <a:t>Exaggeration</a:t>
            </a:r>
          </a:p>
        </p:txBody>
      </p:sp>
      <p:sp>
        <p:nvSpPr>
          <p:cNvPr id="12291" name="Rectangle 3"/>
          <p:cNvSpPr>
            <a:spLocks noGrp="1" noChangeArrowheads="1"/>
          </p:cNvSpPr>
          <p:nvPr>
            <p:ph type="body" idx="1"/>
          </p:nvPr>
        </p:nvSpPr>
        <p:spPr>
          <a:xfrm>
            <a:off x="4267200" y="152400"/>
            <a:ext cx="4648200" cy="4525963"/>
          </a:xfrm>
        </p:spPr>
        <p:txBody>
          <a:bodyPr/>
          <a:lstStyle/>
          <a:p>
            <a:pPr eaLnBrk="1" hangingPunct="1">
              <a:lnSpc>
                <a:spcPct val="80000"/>
              </a:lnSpc>
            </a:pPr>
            <a:r>
              <a:rPr lang="en-US" altLang="en-US" sz="2800" smtClean="0"/>
              <a:t>Sometimes cartoonists overdo, or</a:t>
            </a:r>
            <a:r>
              <a:rPr lang="en-US" altLang="en-US" sz="2800" b="1" smtClean="0"/>
              <a:t> exaggerate</a:t>
            </a:r>
            <a:r>
              <a:rPr lang="en-US" altLang="en-US" sz="2800" smtClean="0"/>
              <a:t>, the physical characteristics of people or things in order to make a point.</a:t>
            </a:r>
          </a:p>
          <a:p>
            <a:pPr eaLnBrk="1" hangingPunct="1">
              <a:lnSpc>
                <a:spcPct val="80000"/>
              </a:lnSpc>
            </a:pPr>
            <a:r>
              <a:rPr lang="en-US" altLang="en-US" sz="2800" smtClean="0"/>
              <a:t>When you study a cartoon, look for any characteristics that seem overdone or overblown. (Facial characteristics and clothing are some of the most commonly exaggerated characteristics.) Then, try to decide what point the cartoonist was trying to make through exaggeration. </a:t>
            </a:r>
          </a:p>
        </p:txBody>
      </p:sp>
      <p:pic>
        <p:nvPicPr>
          <p:cNvPr id="12292" name="Picture 5" descr="89784_6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46863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711200"/>
            <a:ext cx="3657600" cy="1143000"/>
          </a:xfrm>
        </p:spPr>
        <p:txBody>
          <a:bodyPr/>
          <a:lstStyle/>
          <a:p>
            <a:pPr eaLnBrk="1" hangingPunct="1"/>
            <a:r>
              <a:rPr lang="en-US" altLang="en-US" smtClean="0"/>
              <a:t>Labeling</a:t>
            </a:r>
          </a:p>
        </p:txBody>
      </p:sp>
      <p:sp>
        <p:nvSpPr>
          <p:cNvPr id="13315" name="Rectangle 3"/>
          <p:cNvSpPr>
            <a:spLocks noGrp="1" noChangeArrowheads="1"/>
          </p:cNvSpPr>
          <p:nvPr>
            <p:ph type="body" idx="1"/>
          </p:nvPr>
        </p:nvSpPr>
        <p:spPr>
          <a:xfrm>
            <a:off x="5029200" y="34925"/>
            <a:ext cx="4114800" cy="3657600"/>
          </a:xfrm>
        </p:spPr>
        <p:txBody>
          <a:bodyPr/>
          <a:lstStyle/>
          <a:p>
            <a:pPr eaLnBrk="1" hangingPunct="1">
              <a:lnSpc>
                <a:spcPct val="80000"/>
              </a:lnSpc>
            </a:pPr>
            <a:r>
              <a:rPr lang="en-US" altLang="en-US" smtClean="0"/>
              <a:t>Cartoonists often </a:t>
            </a:r>
            <a:r>
              <a:rPr lang="en-US" altLang="en-US" b="1" smtClean="0"/>
              <a:t>label</a:t>
            </a:r>
            <a:r>
              <a:rPr lang="en-US" altLang="en-US" smtClean="0"/>
              <a:t> objects or people to make it clear exactly what they stand for. </a:t>
            </a:r>
          </a:p>
          <a:p>
            <a:pPr eaLnBrk="1" hangingPunct="1">
              <a:lnSpc>
                <a:spcPct val="80000"/>
              </a:lnSpc>
            </a:pPr>
            <a:r>
              <a:rPr lang="en-US" altLang="en-US" smtClean="0"/>
              <a:t>Watch out for the different labels that appear in a cartoon, and ask yourself why the cartoonist chose to label that particular person or object. Does the label make the meaning of the object more clear?</a:t>
            </a:r>
          </a:p>
        </p:txBody>
      </p:sp>
      <p:pic>
        <p:nvPicPr>
          <p:cNvPr id="13316" name="Picture 5" descr="swine-flu_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5356225"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1254</Words>
  <Application>Microsoft Office PowerPoint</Application>
  <PresentationFormat>On-screen Show (4:3)</PresentationFormat>
  <Paragraphs>201</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Default Design</vt:lpstr>
      <vt:lpstr>PowerPoint Presentation</vt:lpstr>
      <vt:lpstr>PowerPoint Presentation</vt:lpstr>
      <vt:lpstr>PowerPoint Presentation</vt:lpstr>
      <vt:lpstr>PowerPoint Presentation</vt:lpstr>
      <vt:lpstr>Analyzing Political Cartoons</vt:lpstr>
      <vt:lpstr>Common characteristics for a good political cartoon:</vt:lpstr>
      <vt:lpstr>Symbolism</vt:lpstr>
      <vt:lpstr>Exaggeration</vt:lpstr>
      <vt:lpstr>Labeling</vt:lpstr>
      <vt:lpstr>Analogy</vt:lpstr>
      <vt:lpstr>Irony</vt:lpstr>
      <vt:lpstr>OPTICS Strategy</vt:lpstr>
      <vt:lpstr>OPTICS continued</vt:lpstr>
      <vt:lpstr>Some questions to ask yourself:</vt:lpstr>
      <vt:lpstr>More info</vt:lpstr>
      <vt:lpstr>PowerPoint Presentation</vt:lpstr>
      <vt:lpstr>Other People</vt:lpstr>
      <vt:lpstr>Symbols</vt:lpstr>
      <vt:lpstr>PowerPoint Presentation</vt:lpstr>
      <vt:lpstr>Peace and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Political Cartoons</dc:title>
  <dc:creator>Hazelanne</dc:creator>
  <cp:lastModifiedBy>Jordan Boyd</cp:lastModifiedBy>
  <cp:revision>29</cp:revision>
  <cp:lastPrinted>2017-10-31T16:33:41Z</cp:lastPrinted>
  <dcterms:created xsi:type="dcterms:W3CDTF">2011-03-08T01:12:53Z</dcterms:created>
  <dcterms:modified xsi:type="dcterms:W3CDTF">2017-10-31T18:44:19Z</dcterms:modified>
</cp:coreProperties>
</file>