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8081EDB-D0EF-4B65-AFCA-936BB6DA070A}" type="datetimeFigureOut">
              <a:rPr lang="en-US" smtClean="0"/>
              <a:t>11/29/2017</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F087E272-7517-4190-86BE-232DC15AC76D}"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2736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081EDB-D0EF-4B65-AFCA-936BB6DA070A}" type="datetimeFigureOut">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7E272-7517-4190-86BE-232DC15AC76D}" type="slidenum">
              <a:rPr lang="en-US" smtClean="0"/>
              <a:t>‹#›</a:t>
            </a:fld>
            <a:endParaRPr lang="en-US"/>
          </a:p>
        </p:txBody>
      </p:sp>
    </p:spTree>
    <p:extLst>
      <p:ext uri="{BB962C8B-B14F-4D97-AF65-F5344CB8AC3E}">
        <p14:creationId xmlns:p14="http://schemas.microsoft.com/office/powerpoint/2010/main" val="1639310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081EDB-D0EF-4B65-AFCA-936BB6DA070A}"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7E272-7517-4190-86BE-232DC15AC76D}"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6333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081EDB-D0EF-4B65-AFCA-936BB6DA070A}"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7E272-7517-4190-86BE-232DC15AC76D}"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0111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081EDB-D0EF-4B65-AFCA-936BB6DA070A}"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7E272-7517-4190-86BE-232DC15AC76D}" type="slidenum">
              <a:rPr lang="en-US" smtClean="0"/>
              <a:t>‹#›</a:t>
            </a:fld>
            <a:endParaRPr lang="en-US"/>
          </a:p>
        </p:txBody>
      </p:sp>
    </p:spTree>
    <p:extLst>
      <p:ext uri="{BB962C8B-B14F-4D97-AF65-F5344CB8AC3E}">
        <p14:creationId xmlns:p14="http://schemas.microsoft.com/office/powerpoint/2010/main" val="3761989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081EDB-D0EF-4B65-AFCA-936BB6DA070A}"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7E272-7517-4190-86BE-232DC15AC76D}"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3789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081EDB-D0EF-4B65-AFCA-936BB6DA070A}"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7E272-7517-4190-86BE-232DC15AC76D}"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0372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081EDB-D0EF-4B65-AFCA-936BB6DA070A}"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7E272-7517-4190-86BE-232DC15AC76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7298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081EDB-D0EF-4B65-AFCA-936BB6DA070A}"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7E272-7517-4190-86BE-232DC15AC76D}"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7747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081EDB-D0EF-4B65-AFCA-936BB6DA070A}"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7E272-7517-4190-86BE-232DC15AC76D}" type="slidenum">
              <a:rPr lang="en-US" smtClean="0"/>
              <a:t>‹#›</a:t>
            </a:fld>
            <a:endParaRPr lang="en-US"/>
          </a:p>
        </p:txBody>
      </p:sp>
    </p:spTree>
    <p:extLst>
      <p:ext uri="{BB962C8B-B14F-4D97-AF65-F5344CB8AC3E}">
        <p14:creationId xmlns:p14="http://schemas.microsoft.com/office/powerpoint/2010/main" val="2979616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081EDB-D0EF-4B65-AFCA-936BB6DA070A}"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7E272-7517-4190-86BE-232DC15AC76D}"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4946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8081EDB-D0EF-4B65-AFCA-936BB6DA070A}" type="datetimeFigureOut">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7E272-7517-4190-86BE-232DC15AC76D}" type="slidenum">
              <a:rPr lang="en-US" smtClean="0"/>
              <a:t>‹#›</a:t>
            </a:fld>
            <a:endParaRPr lang="en-US"/>
          </a:p>
        </p:txBody>
      </p:sp>
    </p:spTree>
    <p:extLst>
      <p:ext uri="{BB962C8B-B14F-4D97-AF65-F5344CB8AC3E}">
        <p14:creationId xmlns:p14="http://schemas.microsoft.com/office/powerpoint/2010/main" val="3807494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8081EDB-D0EF-4B65-AFCA-936BB6DA070A}" type="datetimeFigureOut">
              <a:rPr lang="en-US" smtClean="0"/>
              <a:t>11/29/2017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87E272-7517-4190-86BE-232DC15AC76D}"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6986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8081EDB-D0EF-4B65-AFCA-936BB6DA070A}" type="datetimeFigureOut">
              <a:rPr lang="en-US" smtClean="0"/>
              <a:t>11/29/2017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87E272-7517-4190-86BE-232DC15AC76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5864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081EDB-D0EF-4B65-AFCA-936BB6DA070A}" type="datetimeFigureOut">
              <a:rPr lang="en-US" smtClean="0"/>
              <a:t>11/29/2017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87E272-7517-4190-86BE-232DC15AC76D}" type="slidenum">
              <a:rPr lang="en-US" smtClean="0"/>
              <a:t>‹#›</a:t>
            </a:fld>
            <a:endParaRPr lang="en-US"/>
          </a:p>
        </p:txBody>
      </p:sp>
    </p:spTree>
    <p:extLst>
      <p:ext uri="{BB962C8B-B14F-4D97-AF65-F5344CB8AC3E}">
        <p14:creationId xmlns:p14="http://schemas.microsoft.com/office/powerpoint/2010/main" val="3490306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081EDB-D0EF-4B65-AFCA-936BB6DA070A}" type="datetimeFigureOut">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7E272-7517-4190-86BE-232DC15AC76D}"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6977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081EDB-D0EF-4B65-AFCA-936BB6DA070A}" type="datetimeFigureOut">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7E272-7517-4190-86BE-232DC15AC76D}" type="slidenum">
              <a:rPr lang="en-US" smtClean="0"/>
              <a:t>‹#›</a:t>
            </a:fld>
            <a:endParaRPr lang="en-US"/>
          </a:p>
        </p:txBody>
      </p:sp>
    </p:spTree>
    <p:extLst>
      <p:ext uri="{BB962C8B-B14F-4D97-AF65-F5344CB8AC3E}">
        <p14:creationId xmlns:p14="http://schemas.microsoft.com/office/powerpoint/2010/main" val="4114778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8081EDB-D0EF-4B65-AFCA-936BB6DA070A}" type="datetimeFigureOut">
              <a:rPr lang="en-US" smtClean="0"/>
              <a:t>11/29/2017</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087E272-7517-4190-86BE-232DC15AC76D}" type="slidenum">
              <a:rPr lang="en-US" smtClean="0"/>
              <a:t>‹#›</a:t>
            </a:fld>
            <a:endParaRPr lang="en-US"/>
          </a:p>
        </p:txBody>
      </p:sp>
    </p:spTree>
    <p:extLst>
      <p:ext uri="{BB962C8B-B14F-4D97-AF65-F5344CB8AC3E}">
        <p14:creationId xmlns:p14="http://schemas.microsoft.com/office/powerpoint/2010/main" val="3065461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Revolutions Review</a:t>
            </a:r>
            <a:endParaRPr lang="en-US" b="1" dirty="0"/>
          </a:p>
        </p:txBody>
      </p:sp>
      <p:sp>
        <p:nvSpPr>
          <p:cNvPr id="3" name="Subtitle 2"/>
          <p:cNvSpPr>
            <a:spLocks noGrp="1"/>
          </p:cNvSpPr>
          <p:nvPr>
            <p:ph type="subTitle" idx="1"/>
          </p:nvPr>
        </p:nvSpPr>
        <p:spPr/>
        <p:txBody>
          <a:bodyPr/>
          <a:lstStyle/>
          <a:p>
            <a:r>
              <a:rPr lang="en-US" b="1" dirty="0" smtClean="0"/>
              <a:t>MWH 11.30.17</a:t>
            </a:r>
            <a:endParaRPr lang="en-US" b="1" dirty="0"/>
          </a:p>
        </p:txBody>
      </p:sp>
    </p:spTree>
    <p:extLst>
      <p:ext uri="{BB962C8B-B14F-4D97-AF65-F5344CB8AC3E}">
        <p14:creationId xmlns:p14="http://schemas.microsoft.com/office/powerpoint/2010/main" val="699808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840" y="675978"/>
            <a:ext cx="9560560" cy="4585871"/>
          </a:xfrm>
          <a:prstGeom prst="rect">
            <a:avLst/>
          </a:prstGeom>
        </p:spPr>
        <p:txBody>
          <a:bodyPr wrap="square">
            <a:spAutoFit/>
          </a:bodyPr>
          <a:lstStyle/>
          <a:p>
            <a:r>
              <a:rPr lang="en-US" sz="3200" b="1" u="sng" dirty="0" smtClean="0">
                <a:effectLst/>
                <a:latin typeface="Times New Roman" panose="02020603050405020304" pitchFamily="18" charset="0"/>
                <a:ea typeface="Calibri" panose="020F0502020204030204" pitchFamily="34" charset="0"/>
              </a:rPr>
              <a:t>Second Activity: Use Portfolios</a:t>
            </a:r>
          </a:p>
          <a:p>
            <a:endParaRPr lang="en-US" sz="2600" b="1" u="sng" dirty="0">
              <a:latin typeface="Times New Roman" panose="02020603050405020304" pitchFamily="18" charset="0"/>
              <a:ea typeface="Calibri" panose="020F0502020204030204" pitchFamily="34" charset="0"/>
            </a:endParaRPr>
          </a:p>
          <a:p>
            <a:r>
              <a:rPr lang="en-US" sz="2600" dirty="0" smtClean="0">
                <a:latin typeface="Times New Roman" panose="02020603050405020304" pitchFamily="18" charset="0"/>
                <a:ea typeface="Calibri" panose="020F0502020204030204" pitchFamily="34" charset="0"/>
              </a:rPr>
              <a:t>For the Socratic Circle, I will be looking for display of content knowledge and analysis of these revolutions.</a:t>
            </a:r>
          </a:p>
          <a:p>
            <a:endParaRPr lang="en-US" sz="2600" dirty="0">
              <a:latin typeface="Times New Roman" panose="02020603050405020304" pitchFamily="18" charset="0"/>
              <a:ea typeface="Calibri" panose="020F0502020204030204" pitchFamily="34" charset="0"/>
            </a:endParaRPr>
          </a:p>
          <a:p>
            <a:r>
              <a:rPr lang="en-US" sz="2600" dirty="0" smtClean="0">
                <a:latin typeface="Times New Roman" panose="02020603050405020304" pitchFamily="18" charset="0"/>
                <a:ea typeface="Calibri" panose="020F0502020204030204" pitchFamily="34" charset="0"/>
              </a:rPr>
              <a:t>Your questions = 6 pts</a:t>
            </a:r>
          </a:p>
          <a:p>
            <a:endParaRPr lang="en-US" sz="2600" dirty="0" smtClean="0">
              <a:latin typeface="Times New Roman" panose="02020603050405020304" pitchFamily="18" charset="0"/>
              <a:ea typeface="Calibri" panose="020F0502020204030204" pitchFamily="34" charset="0"/>
            </a:endParaRPr>
          </a:p>
          <a:p>
            <a:r>
              <a:rPr lang="en-US" sz="2600" dirty="0" smtClean="0">
                <a:latin typeface="Times New Roman" panose="02020603050405020304" pitchFamily="18" charset="0"/>
                <a:ea typeface="Calibri" panose="020F0502020204030204" pitchFamily="34" charset="0"/>
              </a:rPr>
              <a:t>Your performance = 14 pts (12 for content-based, meaningful performance, 2 for meaningful completion of Partner Evaluation)</a:t>
            </a:r>
          </a:p>
          <a:p>
            <a:endParaRPr lang="en-US" sz="2600" dirty="0" smtClean="0">
              <a:latin typeface="Times New Roman" panose="02020603050405020304" pitchFamily="18" charset="0"/>
              <a:ea typeface="Calibri" panose="020F0502020204030204" pitchFamily="34" charset="0"/>
            </a:endParaRPr>
          </a:p>
          <a:p>
            <a:r>
              <a:rPr lang="en-US" sz="2600" b="1" dirty="0" smtClean="0">
                <a:latin typeface="Times New Roman" panose="02020603050405020304" pitchFamily="18" charset="0"/>
                <a:ea typeface="Calibri" panose="020F0502020204030204" pitchFamily="34" charset="0"/>
              </a:rPr>
              <a:t>= 20 Assessment Points</a:t>
            </a:r>
          </a:p>
        </p:txBody>
      </p:sp>
    </p:spTree>
    <p:extLst>
      <p:ext uri="{BB962C8B-B14F-4D97-AF65-F5344CB8AC3E}">
        <p14:creationId xmlns:p14="http://schemas.microsoft.com/office/powerpoint/2010/main" val="39752483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839" y="675978"/>
            <a:ext cx="9851183" cy="4370427"/>
          </a:xfrm>
          <a:prstGeom prst="rect">
            <a:avLst/>
          </a:prstGeom>
        </p:spPr>
        <p:txBody>
          <a:bodyPr wrap="square">
            <a:spAutoFit/>
          </a:bodyPr>
          <a:lstStyle/>
          <a:p>
            <a:r>
              <a:rPr lang="en-US" sz="3200" b="1" u="sng" dirty="0" smtClean="0">
                <a:effectLst/>
                <a:latin typeface="Times New Roman" panose="02020603050405020304" pitchFamily="18" charset="0"/>
                <a:ea typeface="Calibri" panose="020F0502020204030204" pitchFamily="34" charset="0"/>
              </a:rPr>
              <a:t>Revolutions Assessment</a:t>
            </a:r>
          </a:p>
          <a:p>
            <a:pPr marL="514350" indent="-514350">
              <a:buAutoNum type="arabicPeriod"/>
            </a:pPr>
            <a:r>
              <a:rPr lang="en-US" sz="3200" dirty="0" err="1" smtClean="0">
                <a:latin typeface="Times New Roman" panose="02020603050405020304" pitchFamily="18" charset="0"/>
                <a:ea typeface="Calibri" panose="020F0502020204030204" pitchFamily="34" charset="0"/>
              </a:rPr>
              <a:t>Kahoot</a:t>
            </a:r>
            <a:r>
              <a:rPr lang="en-US" sz="3200" dirty="0" smtClean="0">
                <a:latin typeface="Times New Roman" panose="02020603050405020304" pitchFamily="18" charset="0"/>
                <a:ea typeface="Calibri" panose="020F0502020204030204" pitchFamily="34" charset="0"/>
              </a:rPr>
              <a:t> to review (taken for assignment grade – 15 pts)</a:t>
            </a:r>
          </a:p>
          <a:p>
            <a:pPr marL="514350" indent="-514350">
              <a:buAutoNum type="arabicPeriod"/>
            </a:pPr>
            <a:r>
              <a:rPr lang="en-US" sz="3200" dirty="0" smtClean="0">
                <a:latin typeface="Times New Roman" panose="02020603050405020304" pitchFamily="18" charset="0"/>
                <a:ea typeface="Calibri" panose="020F0502020204030204" pitchFamily="34" charset="0"/>
              </a:rPr>
              <a:t>Socratic Circle (taken for assessment grade – 20 pts)</a:t>
            </a:r>
          </a:p>
          <a:p>
            <a:pPr lvl="1"/>
            <a:r>
              <a:rPr lang="en-US" sz="2600" i="1" dirty="0" smtClean="0">
                <a:latin typeface="Times New Roman" panose="02020603050405020304" pitchFamily="18" charset="0"/>
                <a:ea typeface="Calibri" panose="020F0502020204030204" pitchFamily="34" charset="0"/>
              </a:rPr>
              <a:t>&gt; 6 pts for preparation and questions; 12 pts for meaningful, evidence-based participation, meaning asking </a:t>
            </a:r>
            <a:r>
              <a:rPr lang="en-US" sz="2600" i="1" u="sng" dirty="0" smtClean="0">
                <a:latin typeface="Times New Roman" panose="02020603050405020304" pitchFamily="18" charset="0"/>
                <a:ea typeface="Calibri" panose="020F0502020204030204" pitchFamily="34" charset="0"/>
              </a:rPr>
              <a:t>and</a:t>
            </a:r>
            <a:r>
              <a:rPr lang="en-US" sz="2600" i="1" dirty="0" smtClean="0">
                <a:latin typeface="Times New Roman" panose="02020603050405020304" pitchFamily="18" charset="0"/>
                <a:ea typeface="Calibri" panose="020F0502020204030204" pitchFamily="34" charset="0"/>
              </a:rPr>
              <a:t> answering questions; 2 pts for meaningful completion of partner feedback form</a:t>
            </a:r>
          </a:p>
          <a:p>
            <a:pPr marL="971550" lvl="1" indent="-514350">
              <a:buFont typeface="+mj-lt"/>
              <a:buAutoNum type="alphaUcPeriod"/>
            </a:pPr>
            <a:r>
              <a:rPr lang="en-US" sz="2600" dirty="0" smtClean="0">
                <a:latin typeface="Times New Roman" panose="02020603050405020304" pitchFamily="18" charset="0"/>
                <a:ea typeface="Calibri" panose="020F0502020204030204" pitchFamily="34" charset="0"/>
              </a:rPr>
              <a:t>Organize desks</a:t>
            </a:r>
          </a:p>
          <a:p>
            <a:pPr marL="971550" lvl="1" indent="-514350">
              <a:buFont typeface="+mj-lt"/>
              <a:buAutoNum type="alphaUcPeriod"/>
            </a:pPr>
            <a:r>
              <a:rPr lang="en-US" sz="2600" dirty="0" smtClean="0">
                <a:latin typeface="Times New Roman" panose="02020603050405020304" pitchFamily="18" charset="0"/>
                <a:ea typeface="Calibri" panose="020F0502020204030204" pitchFamily="34" charset="0"/>
              </a:rPr>
              <a:t>Decide partners for feedback</a:t>
            </a:r>
          </a:p>
          <a:p>
            <a:pPr marL="971550" lvl="1" indent="-514350">
              <a:buFont typeface="+mj-lt"/>
              <a:buAutoNum type="alphaUcPeriod"/>
            </a:pPr>
            <a:r>
              <a:rPr lang="en-US" sz="2600" dirty="0" smtClean="0">
                <a:latin typeface="Times New Roman" panose="02020603050405020304" pitchFamily="18" charset="0"/>
                <a:ea typeface="Calibri" panose="020F0502020204030204" pitchFamily="34" charset="0"/>
              </a:rPr>
              <a:t>Review format and purpose of circle</a:t>
            </a:r>
          </a:p>
          <a:p>
            <a:pPr marL="971550" lvl="1" indent="-514350">
              <a:buFont typeface="+mj-lt"/>
              <a:buAutoNum type="alphaUcPeriod"/>
            </a:pPr>
            <a:r>
              <a:rPr lang="en-US" sz="2600" dirty="0" smtClean="0">
                <a:latin typeface="Times New Roman" panose="02020603050405020304" pitchFamily="18" charset="0"/>
                <a:ea typeface="Calibri" panose="020F0502020204030204" pitchFamily="34" charset="0"/>
              </a:rPr>
              <a:t>Begin!</a:t>
            </a:r>
            <a:endParaRPr lang="en-US" sz="2600" dirty="0" smtClean="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39470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8074" y="648586"/>
            <a:ext cx="10590028" cy="5632311"/>
          </a:xfrm>
          <a:prstGeom prst="rect">
            <a:avLst/>
          </a:prstGeom>
        </p:spPr>
        <p:txBody>
          <a:bodyPr wrap="square">
            <a:spAutoFit/>
          </a:bodyPr>
          <a:lstStyle/>
          <a:p>
            <a:pPr algn="ctr">
              <a:spcAft>
                <a:spcPts val="600"/>
              </a:spcAft>
            </a:pPr>
            <a:r>
              <a:rPr lang="en-US" sz="2200" b="1" u="sng" dirty="0">
                <a:latin typeface="Times New Roman" panose="02020603050405020304" pitchFamily="18" charset="0"/>
                <a:ea typeface="Calibri" panose="020F0502020204030204" pitchFamily="34" charset="0"/>
              </a:rPr>
              <a:t>Socratic Circle </a:t>
            </a:r>
            <a:r>
              <a:rPr lang="en-US" sz="2200" b="1" u="sng" dirty="0" smtClean="0">
                <a:latin typeface="Times New Roman" panose="02020603050405020304" pitchFamily="18" charset="0"/>
                <a:ea typeface="Calibri" panose="020F0502020204030204" pitchFamily="34" charset="0"/>
              </a:rPr>
              <a:t>Guidelines</a:t>
            </a:r>
            <a:endParaRPr lang="en-US" sz="2200" b="1" dirty="0">
              <a:latin typeface="Times New Roman" panose="02020603050405020304" pitchFamily="18" charset="0"/>
              <a:ea typeface="Calibri" panose="020F0502020204030204" pitchFamily="34" charset="0"/>
            </a:endParaRPr>
          </a:p>
          <a:p>
            <a:pPr marL="457200" indent="-457200">
              <a:spcAft>
                <a:spcPts val="600"/>
              </a:spcAft>
              <a:buAutoNum type="arabicPeriod"/>
            </a:pPr>
            <a:r>
              <a:rPr lang="en-US" sz="2200" dirty="0" smtClean="0">
                <a:latin typeface="Times New Roman" panose="02020603050405020304" pitchFamily="18" charset="0"/>
                <a:ea typeface="Calibri" panose="020F0502020204030204" pitchFamily="34" charset="0"/>
              </a:rPr>
              <a:t>Participation </a:t>
            </a:r>
            <a:r>
              <a:rPr lang="en-US" sz="2200" dirty="0">
                <a:latin typeface="Times New Roman" panose="02020603050405020304" pitchFamily="18" charset="0"/>
                <a:ea typeface="Calibri" panose="020F0502020204030204" pitchFamily="34" charset="0"/>
              </a:rPr>
              <a:t>is not an option.  It is mandatory. </a:t>
            </a:r>
            <a:r>
              <a:rPr lang="en-US" sz="2200" dirty="0" smtClean="0">
                <a:latin typeface="Times New Roman" panose="02020603050405020304" pitchFamily="18" charset="0"/>
                <a:ea typeface="Calibri" panose="020F0502020204030204" pitchFamily="34" charset="0"/>
              </a:rPr>
              <a:t>If </a:t>
            </a:r>
            <a:r>
              <a:rPr lang="en-US" sz="2200" dirty="0" smtClean="0">
                <a:latin typeface="Times New Roman" panose="02020603050405020304" pitchFamily="18" charset="0"/>
                <a:ea typeface="Calibri" panose="020F0502020204030204" pitchFamily="34" charset="0"/>
              </a:rPr>
              <a:t>you do not participate meaningfully, you cannot earn higher than a </a:t>
            </a:r>
            <a:r>
              <a:rPr lang="en-US" sz="2200" dirty="0" smtClean="0">
                <a:latin typeface="Times New Roman" panose="02020603050405020304" pitchFamily="18" charset="0"/>
                <a:ea typeface="Calibri" panose="020F0502020204030204" pitchFamily="34" charset="0"/>
              </a:rPr>
              <a:t>C.</a:t>
            </a:r>
            <a:endParaRPr lang="en-US" sz="2200" dirty="0">
              <a:latin typeface="Times New Roman" panose="02020603050405020304" pitchFamily="18" charset="0"/>
              <a:ea typeface="Calibri" panose="020F0502020204030204" pitchFamily="34" charset="0"/>
            </a:endParaRPr>
          </a:p>
          <a:p>
            <a:pPr marL="457200" indent="-457200">
              <a:spcAft>
                <a:spcPts val="600"/>
              </a:spcAft>
              <a:buAutoNum type="arabicPeriod"/>
            </a:pPr>
            <a:r>
              <a:rPr lang="en-US" sz="2200" dirty="0" smtClean="0">
                <a:latin typeface="Times New Roman" panose="02020603050405020304" pitchFamily="18" charset="0"/>
                <a:ea typeface="Calibri" panose="020F0502020204030204" pitchFamily="34" charset="0"/>
              </a:rPr>
              <a:t>Stay </a:t>
            </a:r>
            <a:r>
              <a:rPr lang="en-US" sz="2200" dirty="0">
                <a:latin typeface="Times New Roman" panose="02020603050405020304" pitchFamily="18" charset="0"/>
                <a:ea typeface="Calibri" panose="020F0502020204030204" pitchFamily="34" charset="0"/>
              </a:rPr>
              <a:t>on topic and refer to </a:t>
            </a:r>
            <a:r>
              <a:rPr lang="en-US" sz="2200" dirty="0" smtClean="0">
                <a:latin typeface="Times New Roman" panose="02020603050405020304" pitchFamily="18" charset="0"/>
                <a:ea typeface="Calibri" panose="020F0502020204030204" pitchFamily="34" charset="0"/>
              </a:rPr>
              <a:t>evidence </a:t>
            </a:r>
            <a:r>
              <a:rPr lang="en-US" sz="2200" dirty="0">
                <a:latin typeface="Times New Roman" panose="02020603050405020304" pitchFamily="18" charset="0"/>
                <a:ea typeface="Calibri" panose="020F0502020204030204" pitchFamily="34" charset="0"/>
              </a:rPr>
              <a:t>to form arguments</a:t>
            </a:r>
            <a:r>
              <a:rPr lang="en-US" sz="2200" dirty="0" smtClean="0">
                <a:latin typeface="Times New Roman" panose="02020603050405020304" pitchFamily="18" charset="0"/>
                <a:ea typeface="Calibri" panose="020F0502020204030204" pitchFamily="34" charset="0"/>
              </a:rPr>
              <a:t>.</a:t>
            </a:r>
            <a:endParaRPr lang="en-US" sz="2200" dirty="0">
              <a:latin typeface="Times New Roman" panose="02020603050405020304" pitchFamily="18" charset="0"/>
              <a:ea typeface="Calibri" panose="020F0502020204030204" pitchFamily="34" charset="0"/>
            </a:endParaRPr>
          </a:p>
          <a:p>
            <a:pPr marL="457200" indent="-457200">
              <a:spcAft>
                <a:spcPts val="600"/>
              </a:spcAft>
              <a:buAutoNum type="arabicPeriod" startAt="3"/>
            </a:pPr>
            <a:r>
              <a:rPr lang="en-US" sz="2200" dirty="0" smtClean="0">
                <a:latin typeface="Times New Roman" panose="02020603050405020304" pitchFamily="18" charset="0"/>
                <a:ea typeface="Times New Roman" panose="02020603050405020304" pitchFamily="18" charset="0"/>
              </a:rPr>
              <a:t>You </a:t>
            </a:r>
            <a:r>
              <a:rPr lang="en-US" sz="2200" dirty="0">
                <a:latin typeface="Times New Roman" panose="02020603050405020304" pitchFamily="18" charset="0"/>
                <a:ea typeface="Times New Roman" panose="02020603050405020304" pitchFamily="18" charset="0"/>
              </a:rPr>
              <a:t>must demonstrate respect for every other participant and their right to speak, even though you may not agree with (or even necessarily respect) their ideas.  Think of that lovely Voltaire quote: “I do not agree with what you have to say, but I'll defend to the death your right to say it</a:t>
            </a:r>
            <a:r>
              <a:rPr lang="en-US" sz="2200" dirty="0" smtClean="0">
                <a:latin typeface="Times New Roman" panose="02020603050405020304" pitchFamily="18" charset="0"/>
                <a:ea typeface="Times New Roman" panose="02020603050405020304" pitchFamily="18" charset="0"/>
              </a:rPr>
              <a:t>.”</a:t>
            </a:r>
            <a:endParaRPr lang="en-US" sz="2200" dirty="0">
              <a:latin typeface="Times New Roman" panose="02020603050405020304" pitchFamily="18" charset="0"/>
              <a:ea typeface="Times New Roman" panose="02020603050405020304" pitchFamily="18" charset="0"/>
            </a:endParaRPr>
          </a:p>
          <a:p>
            <a:pPr marL="457200" indent="-457200">
              <a:spcAft>
                <a:spcPts val="600"/>
              </a:spcAft>
              <a:buAutoNum type="arabicPeriod" startAt="3"/>
            </a:pPr>
            <a:r>
              <a:rPr lang="en-US" sz="2200" dirty="0" smtClean="0">
                <a:latin typeface="Times New Roman" panose="02020603050405020304" pitchFamily="18" charset="0"/>
                <a:ea typeface="Times New Roman" panose="02020603050405020304" pitchFamily="18" charset="0"/>
              </a:rPr>
              <a:t>Feel </a:t>
            </a:r>
            <a:r>
              <a:rPr lang="en-US" sz="2200" dirty="0">
                <a:latin typeface="Times New Roman" panose="02020603050405020304" pitchFamily="18" charset="0"/>
                <a:ea typeface="Times New Roman" panose="02020603050405020304" pitchFamily="18" charset="0"/>
              </a:rPr>
              <a:t>free to play the position of Devil’s Advocate, which means to argue against a popular or maybe even correct position, for the sake of refining that position or exercising critical thinking </a:t>
            </a:r>
            <a:r>
              <a:rPr lang="en-US" sz="2200" dirty="0" smtClean="0">
                <a:latin typeface="Times New Roman" panose="02020603050405020304" pitchFamily="18" charset="0"/>
                <a:ea typeface="Times New Roman" panose="02020603050405020304" pitchFamily="18" charset="0"/>
              </a:rPr>
              <a:t>skills.</a:t>
            </a:r>
          </a:p>
          <a:p>
            <a:pPr marL="457200" indent="-457200">
              <a:spcAft>
                <a:spcPts val="600"/>
              </a:spcAft>
              <a:buAutoNum type="arabicPeriod" startAt="3"/>
            </a:pPr>
            <a:r>
              <a:rPr lang="en-US" sz="2200" dirty="0" smtClean="0">
                <a:latin typeface="Times New Roman" panose="02020603050405020304" pitchFamily="18" charset="0"/>
                <a:ea typeface="Times New Roman" panose="02020603050405020304" pitchFamily="18" charset="0"/>
              </a:rPr>
              <a:t>Your job is to explor</a:t>
            </a:r>
            <a:r>
              <a:rPr lang="en-US" sz="2200" dirty="0" smtClean="0">
                <a:latin typeface="Times New Roman" panose="02020603050405020304" pitchFamily="18" charset="0"/>
                <a:ea typeface="Times New Roman" panose="02020603050405020304" pitchFamily="18" charset="0"/>
              </a:rPr>
              <a:t>e these revolutions, finding commonalities, differences, and meaning in this history.  You are expected to both ask and answer questions.  Don’t be afraid to show off what you know </a:t>
            </a:r>
            <a:r>
              <a:rPr lang="en-US" sz="2200" dirty="0" smtClean="0">
                <a:latin typeface="Times New Roman" panose="02020603050405020304" pitchFamily="18" charset="0"/>
                <a:ea typeface="Times New Roman" panose="02020603050405020304" pitchFamily="18" charset="0"/>
                <a:sym typeface="Wingdings" panose="05000000000000000000" pitchFamily="2" charset="2"/>
              </a:rPr>
              <a:t></a:t>
            </a:r>
            <a:endParaRPr lang="en-US" sz="2200" dirty="0">
              <a:latin typeface="Times New Roman" panose="02020603050405020304" pitchFamily="18" charset="0"/>
              <a:ea typeface="Times New Roman" panose="02020603050405020304" pitchFamily="18" charset="0"/>
            </a:endParaRPr>
          </a:p>
          <a:p>
            <a:pPr>
              <a:spcAft>
                <a:spcPts val="600"/>
              </a:spcAft>
            </a:pPr>
            <a:r>
              <a:rPr lang="en-US" sz="2200" b="1" dirty="0">
                <a:latin typeface="Times New Roman" panose="02020603050405020304" pitchFamily="18" charset="0"/>
                <a:ea typeface="Times New Roman" panose="02020603050405020304" pitchFamily="18" charset="0"/>
              </a:rPr>
              <a:t> </a:t>
            </a:r>
            <a:endParaRPr lang="en-US" sz="22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9962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840" y="675978"/>
            <a:ext cx="9560560" cy="2062103"/>
          </a:xfrm>
          <a:prstGeom prst="rect">
            <a:avLst/>
          </a:prstGeom>
        </p:spPr>
        <p:txBody>
          <a:bodyPr wrap="square">
            <a:spAutoFit/>
          </a:bodyPr>
          <a:lstStyle/>
          <a:p>
            <a:r>
              <a:rPr lang="en-US" sz="3200" b="1" u="sng" dirty="0" smtClean="0">
                <a:effectLst/>
                <a:latin typeface="Times New Roman" panose="02020603050405020304" pitchFamily="18" charset="0"/>
                <a:ea typeface="Calibri" panose="020F0502020204030204" pitchFamily="34" charset="0"/>
              </a:rPr>
              <a:t>PROCEDURE</a:t>
            </a:r>
          </a:p>
          <a:p>
            <a:r>
              <a:rPr lang="en-US" sz="3200" b="1" dirty="0" smtClean="0">
                <a:effectLst/>
                <a:latin typeface="Times New Roman" panose="02020603050405020304" pitchFamily="18" charset="0"/>
                <a:ea typeface="Calibri" panose="020F0502020204030204" pitchFamily="34" charset="0"/>
              </a:rPr>
              <a:t>1. Write three Level II questions </a:t>
            </a:r>
            <a:r>
              <a:rPr lang="en-US" sz="3200" b="1" u="sng" dirty="0" smtClean="0">
                <a:effectLst/>
                <a:latin typeface="Times New Roman" panose="02020603050405020304" pitchFamily="18" charset="0"/>
                <a:ea typeface="Calibri" panose="020F0502020204030204" pitchFamily="34" charset="0"/>
              </a:rPr>
              <a:t>and answers</a:t>
            </a:r>
            <a:r>
              <a:rPr lang="en-US" sz="3200" b="1" dirty="0" smtClean="0">
                <a:effectLst/>
                <a:latin typeface="Times New Roman" panose="02020603050405020304" pitchFamily="18" charset="0"/>
                <a:ea typeface="Calibri" panose="020F0502020204030204" pitchFamily="34" charset="0"/>
              </a:rPr>
              <a:t> over the American, Haitian, and/or French Revolutions on one piece of paper.</a:t>
            </a:r>
          </a:p>
        </p:txBody>
      </p:sp>
    </p:spTree>
    <p:extLst>
      <p:ext uri="{BB962C8B-B14F-4D97-AF65-F5344CB8AC3E}">
        <p14:creationId xmlns:p14="http://schemas.microsoft.com/office/powerpoint/2010/main" val="1187252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840" y="675978"/>
            <a:ext cx="9560560" cy="3046988"/>
          </a:xfrm>
          <a:prstGeom prst="rect">
            <a:avLst/>
          </a:prstGeom>
        </p:spPr>
        <p:txBody>
          <a:bodyPr wrap="square">
            <a:spAutoFit/>
          </a:bodyPr>
          <a:lstStyle/>
          <a:p>
            <a:r>
              <a:rPr lang="en-US" sz="3200" b="1" u="sng" dirty="0" smtClean="0">
                <a:effectLst/>
                <a:latin typeface="Times New Roman" panose="02020603050405020304" pitchFamily="18" charset="0"/>
                <a:ea typeface="Calibri" panose="020F0502020204030204" pitchFamily="34" charset="0"/>
              </a:rPr>
              <a:t>PROCEDURE</a:t>
            </a:r>
          </a:p>
          <a:p>
            <a:r>
              <a:rPr lang="en-US" sz="3200" b="1" dirty="0" smtClean="0">
                <a:effectLst/>
                <a:latin typeface="Times New Roman" panose="02020603050405020304" pitchFamily="18" charset="0"/>
                <a:ea typeface="Calibri" panose="020F0502020204030204" pitchFamily="34" charset="0"/>
              </a:rPr>
              <a:t>1. Write three Level II questions </a:t>
            </a:r>
            <a:r>
              <a:rPr lang="en-US" sz="3200" b="1" u="sng" dirty="0" smtClean="0">
                <a:effectLst/>
                <a:latin typeface="Times New Roman" panose="02020603050405020304" pitchFamily="18" charset="0"/>
                <a:ea typeface="Calibri" panose="020F0502020204030204" pitchFamily="34" charset="0"/>
              </a:rPr>
              <a:t>and answers</a:t>
            </a:r>
            <a:r>
              <a:rPr lang="en-US" sz="3200" b="1" dirty="0" smtClean="0">
                <a:effectLst/>
                <a:latin typeface="Times New Roman" panose="02020603050405020304" pitchFamily="18" charset="0"/>
                <a:ea typeface="Calibri" panose="020F0502020204030204" pitchFamily="34" charset="0"/>
              </a:rPr>
              <a:t> over the American, Haitian, and/or French Revolutions on one piece of paper.</a:t>
            </a:r>
          </a:p>
          <a:p>
            <a:r>
              <a:rPr lang="en-US" sz="3200" b="1" dirty="0" smtClean="0">
                <a:effectLst/>
                <a:latin typeface="Times New Roman" panose="02020603050405020304" pitchFamily="18" charset="0"/>
                <a:ea typeface="Calibri" panose="020F0502020204030204" pitchFamily="34" charset="0"/>
              </a:rPr>
              <a:t>2. Write your name and each question individually on separate pieces of paper.  Don’t include answers.</a:t>
            </a:r>
          </a:p>
        </p:txBody>
      </p:sp>
    </p:spTree>
    <p:extLst>
      <p:ext uri="{BB962C8B-B14F-4D97-AF65-F5344CB8AC3E}">
        <p14:creationId xmlns:p14="http://schemas.microsoft.com/office/powerpoint/2010/main" val="3904771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840" y="675978"/>
            <a:ext cx="9560560" cy="3539430"/>
          </a:xfrm>
          <a:prstGeom prst="rect">
            <a:avLst/>
          </a:prstGeom>
        </p:spPr>
        <p:txBody>
          <a:bodyPr wrap="square">
            <a:spAutoFit/>
          </a:bodyPr>
          <a:lstStyle/>
          <a:p>
            <a:r>
              <a:rPr lang="en-US" sz="3200" b="1" u="sng" dirty="0" smtClean="0">
                <a:effectLst/>
                <a:latin typeface="Times New Roman" panose="02020603050405020304" pitchFamily="18" charset="0"/>
                <a:ea typeface="Calibri" panose="020F0502020204030204" pitchFamily="34" charset="0"/>
              </a:rPr>
              <a:t>PROCEDURE</a:t>
            </a:r>
          </a:p>
          <a:p>
            <a:r>
              <a:rPr lang="en-US" sz="3200" b="1" dirty="0" smtClean="0">
                <a:effectLst/>
                <a:latin typeface="Times New Roman" panose="02020603050405020304" pitchFamily="18" charset="0"/>
                <a:ea typeface="Calibri" panose="020F0502020204030204" pitchFamily="34" charset="0"/>
              </a:rPr>
              <a:t>1. Write three Level II questions </a:t>
            </a:r>
            <a:r>
              <a:rPr lang="en-US" sz="3200" b="1" u="sng" dirty="0" smtClean="0">
                <a:effectLst/>
                <a:latin typeface="Times New Roman" panose="02020603050405020304" pitchFamily="18" charset="0"/>
                <a:ea typeface="Calibri" panose="020F0502020204030204" pitchFamily="34" charset="0"/>
              </a:rPr>
              <a:t>and answers</a:t>
            </a:r>
            <a:r>
              <a:rPr lang="en-US" sz="3200" b="1" dirty="0" smtClean="0">
                <a:effectLst/>
                <a:latin typeface="Times New Roman" panose="02020603050405020304" pitchFamily="18" charset="0"/>
                <a:ea typeface="Calibri" panose="020F0502020204030204" pitchFamily="34" charset="0"/>
              </a:rPr>
              <a:t> over the American, Haitian, and/or French Revolutions on one piece of paper.</a:t>
            </a:r>
          </a:p>
          <a:p>
            <a:r>
              <a:rPr lang="en-US" sz="3200" b="1" dirty="0" smtClean="0">
                <a:effectLst/>
                <a:latin typeface="Times New Roman" panose="02020603050405020304" pitchFamily="18" charset="0"/>
                <a:ea typeface="Calibri" panose="020F0502020204030204" pitchFamily="34" charset="0"/>
              </a:rPr>
              <a:t>2. Write your name and each question individually on separate pieces of paper.  Don’t include answers.</a:t>
            </a:r>
          </a:p>
          <a:p>
            <a:r>
              <a:rPr lang="en-US" sz="3200" b="1" dirty="0" smtClean="0">
                <a:latin typeface="Times New Roman" panose="02020603050405020304" pitchFamily="18" charset="0"/>
                <a:ea typeface="Calibri" panose="020F0502020204030204" pitchFamily="34" charset="0"/>
              </a:rPr>
              <a:t>3. Crinkle each paper into a ball.</a:t>
            </a:r>
            <a:endParaRPr lang="en-US" sz="3200" b="1" dirty="0" smtClean="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99345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840" y="675978"/>
            <a:ext cx="9560560" cy="4031873"/>
          </a:xfrm>
          <a:prstGeom prst="rect">
            <a:avLst/>
          </a:prstGeom>
        </p:spPr>
        <p:txBody>
          <a:bodyPr wrap="square">
            <a:spAutoFit/>
          </a:bodyPr>
          <a:lstStyle/>
          <a:p>
            <a:r>
              <a:rPr lang="en-US" sz="3200" b="1" u="sng" dirty="0" smtClean="0">
                <a:effectLst/>
                <a:latin typeface="Times New Roman" panose="02020603050405020304" pitchFamily="18" charset="0"/>
                <a:ea typeface="Calibri" panose="020F0502020204030204" pitchFamily="34" charset="0"/>
              </a:rPr>
              <a:t>PROCEDURE</a:t>
            </a:r>
          </a:p>
          <a:p>
            <a:r>
              <a:rPr lang="en-US" sz="3200" b="1" dirty="0" smtClean="0">
                <a:effectLst/>
                <a:latin typeface="Times New Roman" panose="02020603050405020304" pitchFamily="18" charset="0"/>
                <a:ea typeface="Calibri" panose="020F0502020204030204" pitchFamily="34" charset="0"/>
              </a:rPr>
              <a:t>1. Write three Level II questions </a:t>
            </a:r>
            <a:r>
              <a:rPr lang="en-US" sz="3200" b="1" u="sng" dirty="0" smtClean="0">
                <a:effectLst/>
                <a:latin typeface="Times New Roman" panose="02020603050405020304" pitchFamily="18" charset="0"/>
                <a:ea typeface="Calibri" panose="020F0502020204030204" pitchFamily="34" charset="0"/>
              </a:rPr>
              <a:t>and answers</a:t>
            </a:r>
            <a:r>
              <a:rPr lang="en-US" sz="3200" b="1" dirty="0" smtClean="0">
                <a:effectLst/>
                <a:latin typeface="Times New Roman" panose="02020603050405020304" pitchFamily="18" charset="0"/>
                <a:ea typeface="Calibri" panose="020F0502020204030204" pitchFamily="34" charset="0"/>
              </a:rPr>
              <a:t> over the American, Haitian, and/or French Revolutions on one piece of paper.</a:t>
            </a:r>
          </a:p>
          <a:p>
            <a:r>
              <a:rPr lang="en-US" sz="3200" b="1" dirty="0" smtClean="0">
                <a:effectLst/>
                <a:latin typeface="Times New Roman" panose="02020603050405020304" pitchFamily="18" charset="0"/>
                <a:ea typeface="Calibri" panose="020F0502020204030204" pitchFamily="34" charset="0"/>
              </a:rPr>
              <a:t>2. Write your name and each question individually on separate pieces of paper.  Don’t include answers.</a:t>
            </a:r>
          </a:p>
          <a:p>
            <a:r>
              <a:rPr lang="en-US" sz="3200" b="1" dirty="0" smtClean="0">
                <a:latin typeface="Times New Roman" panose="02020603050405020304" pitchFamily="18" charset="0"/>
                <a:ea typeface="Calibri" panose="020F0502020204030204" pitchFamily="34" charset="0"/>
              </a:rPr>
              <a:t>3. Crinkle each paper into a ball.</a:t>
            </a:r>
            <a:endParaRPr lang="en-US" sz="3200" b="1" dirty="0" smtClean="0">
              <a:effectLst/>
              <a:latin typeface="Times New Roman" panose="02020603050405020304" pitchFamily="18" charset="0"/>
              <a:ea typeface="Calibri" panose="020F0502020204030204" pitchFamily="34" charset="0"/>
            </a:endParaRPr>
          </a:p>
          <a:p>
            <a:r>
              <a:rPr lang="en-US" sz="3200" b="1" dirty="0">
                <a:latin typeface="Times New Roman" panose="02020603050405020304" pitchFamily="18" charset="0"/>
                <a:ea typeface="Calibri" panose="020F0502020204030204" pitchFamily="34" charset="0"/>
              </a:rPr>
              <a:t>4</a:t>
            </a:r>
            <a:r>
              <a:rPr lang="en-US" sz="3200" b="1" dirty="0" smtClean="0">
                <a:effectLst/>
                <a:latin typeface="Times New Roman" panose="02020603050405020304" pitchFamily="18" charset="0"/>
                <a:ea typeface="Calibri" panose="020F0502020204030204" pitchFamily="34" charset="0"/>
              </a:rPr>
              <a:t>. SNOWBALL FIGHT!  Be safe.</a:t>
            </a:r>
          </a:p>
        </p:txBody>
      </p:sp>
    </p:spTree>
    <p:extLst>
      <p:ext uri="{BB962C8B-B14F-4D97-AF65-F5344CB8AC3E}">
        <p14:creationId xmlns:p14="http://schemas.microsoft.com/office/powerpoint/2010/main" val="2710286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840" y="675978"/>
            <a:ext cx="9560560" cy="5016758"/>
          </a:xfrm>
          <a:prstGeom prst="rect">
            <a:avLst/>
          </a:prstGeom>
        </p:spPr>
        <p:txBody>
          <a:bodyPr wrap="square">
            <a:spAutoFit/>
          </a:bodyPr>
          <a:lstStyle/>
          <a:p>
            <a:r>
              <a:rPr lang="en-US" sz="3200" b="1" u="sng" dirty="0" smtClean="0">
                <a:effectLst/>
                <a:latin typeface="Times New Roman" panose="02020603050405020304" pitchFamily="18" charset="0"/>
                <a:ea typeface="Calibri" panose="020F0502020204030204" pitchFamily="34" charset="0"/>
              </a:rPr>
              <a:t>PROCEDURE</a:t>
            </a:r>
          </a:p>
          <a:p>
            <a:r>
              <a:rPr lang="en-US" sz="3200" b="1" dirty="0" smtClean="0">
                <a:effectLst/>
                <a:latin typeface="Times New Roman" panose="02020603050405020304" pitchFamily="18" charset="0"/>
                <a:ea typeface="Calibri" panose="020F0502020204030204" pitchFamily="34" charset="0"/>
              </a:rPr>
              <a:t>1. Write three Level II questions </a:t>
            </a:r>
            <a:r>
              <a:rPr lang="en-US" sz="3200" b="1" u="sng" dirty="0" smtClean="0">
                <a:effectLst/>
                <a:latin typeface="Times New Roman" panose="02020603050405020304" pitchFamily="18" charset="0"/>
                <a:ea typeface="Calibri" panose="020F0502020204030204" pitchFamily="34" charset="0"/>
              </a:rPr>
              <a:t>and answers</a:t>
            </a:r>
            <a:r>
              <a:rPr lang="en-US" sz="3200" b="1" dirty="0" smtClean="0">
                <a:effectLst/>
                <a:latin typeface="Times New Roman" panose="02020603050405020304" pitchFamily="18" charset="0"/>
                <a:ea typeface="Calibri" panose="020F0502020204030204" pitchFamily="34" charset="0"/>
              </a:rPr>
              <a:t> over the American, Haitian, and/or French Revolutions on one piece of paper.</a:t>
            </a:r>
          </a:p>
          <a:p>
            <a:r>
              <a:rPr lang="en-US" sz="3200" b="1" dirty="0" smtClean="0">
                <a:effectLst/>
                <a:latin typeface="Times New Roman" panose="02020603050405020304" pitchFamily="18" charset="0"/>
                <a:ea typeface="Calibri" panose="020F0502020204030204" pitchFamily="34" charset="0"/>
              </a:rPr>
              <a:t>2. Write your name and each question individually on separate pieces of paper.  Don’t include answers.</a:t>
            </a:r>
          </a:p>
          <a:p>
            <a:r>
              <a:rPr lang="en-US" sz="3200" b="1" dirty="0" smtClean="0">
                <a:latin typeface="Times New Roman" panose="02020603050405020304" pitchFamily="18" charset="0"/>
                <a:ea typeface="Calibri" panose="020F0502020204030204" pitchFamily="34" charset="0"/>
              </a:rPr>
              <a:t>3. Crinkle each paper into a ball.</a:t>
            </a:r>
            <a:endParaRPr lang="en-US" sz="3200" b="1" dirty="0" smtClean="0">
              <a:effectLst/>
              <a:latin typeface="Times New Roman" panose="02020603050405020304" pitchFamily="18" charset="0"/>
              <a:ea typeface="Calibri" panose="020F0502020204030204" pitchFamily="34" charset="0"/>
            </a:endParaRPr>
          </a:p>
          <a:p>
            <a:r>
              <a:rPr lang="en-US" sz="3200" b="1" dirty="0">
                <a:latin typeface="Times New Roman" panose="02020603050405020304" pitchFamily="18" charset="0"/>
                <a:ea typeface="Calibri" panose="020F0502020204030204" pitchFamily="34" charset="0"/>
              </a:rPr>
              <a:t>4</a:t>
            </a:r>
            <a:r>
              <a:rPr lang="en-US" sz="3200" b="1" dirty="0" smtClean="0">
                <a:effectLst/>
                <a:latin typeface="Times New Roman" panose="02020603050405020304" pitchFamily="18" charset="0"/>
                <a:ea typeface="Calibri" panose="020F0502020204030204" pitchFamily="34" charset="0"/>
              </a:rPr>
              <a:t>. SNOWBALL FIGHT!  Be safe.</a:t>
            </a:r>
          </a:p>
          <a:p>
            <a:r>
              <a:rPr lang="en-US" sz="3200" b="1" dirty="0" smtClean="0">
                <a:latin typeface="Times New Roman" panose="02020603050405020304" pitchFamily="18" charset="0"/>
                <a:ea typeface="Calibri" panose="020F0502020204030204" pitchFamily="34" charset="0"/>
              </a:rPr>
              <a:t>5. C</a:t>
            </a:r>
            <a:r>
              <a:rPr lang="en-US" sz="3200" b="1" dirty="0" smtClean="0">
                <a:effectLst/>
                <a:latin typeface="Times New Roman" panose="02020603050405020304" pitchFamily="18" charset="0"/>
                <a:ea typeface="Calibri" panose="020F0502020204030204" pitchFamily="34" charset="0"/>
              </a:rPr>
              <a:t>hoose three random snowballs and answer the questions on two of them.</a:t>
            </a:r>
          </a:p>
        </p:txBody>
      </p:sp>
    </p:spTree>
    <p:extLst>
      <p:ext uri="{BB962C8B-B14F-4D97-AF65-F5344CB8AC3E}">
        <p14:creationId xmlns:p14="http://schemas.microsoft.com/office/powerpoint/2010/main" val="2370055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840" y="675978"/>
            <a:ext cx="9560560" cy="5509200"/>
          </a:xfrm>
          <a:prstGeom prst="rect">
            <a:avLst/>
          </a:prstGeom>
        </p:spPr>
        <p:txBody>
          <a:bodyPr wrap="square">
            <a:spAutoFit/>
          </a:bodyPr>
          <a:lstStyle/>
          <a:p>
            <a:r>
              <a:rPr lang="en-US" sz="3200" b="1" u="sng" dirty="0" smtClean="0">
                <a:effectLst/>
                <a:latin typeface="Times New Roman" panose="02020603050405020304" pitchFamily="18" charset="0"/>
                <a:ea typeface="Calibri" panose="020F0502020204030204" pitchFamily="34" charset="0"/>
              </a:rPr>
              <a:t>PROCEDURE</a:t>
            </a:r>
          </a:p>
          <a:p>
            <a:r>
              <a:rPr lang="en-US" sz="3200" b="1" dirty="0" smtClean="0">
                <a:effectLst/>
                <a:latin typeface="Times New Roman" panose="02020603050405020304" pitchFamily="18" charset="0"/>
                <a:ea typeface="Calibri" panose="020F0502020204030204" pitchFamily="34" charset="0"/>
              </a:rPr>
              <a:t>1. Write three Level II questions </a:t>
            </a:r>
            <a:r>
              <a:rPr lang="en-US" sz="3200" b="1" u="sng" dirty="0" smtClean="0">
                <a:effectLst/>
                <a:latin typeface="Times New Roman" panose="02020603050405020304" pitchFamily="18" charset="0"/>
                <a:ea typeface="Calibri" panose="020F0502020204030204" pitchFamily="34" charset="0"/>
              </a:rPr>
              <a:t>and answers</a:t>
            </a:r>
            <a:r>
              <a:rPr lang="en-US" sz="3200" b="1" dirty="0" smtClean="0">
                <a:effectLst/>
                <a:latin typeface="Times New Roman" panose="02020603050405020304" pitchFamily="18" charset="0"/>
                <a:ea typeface="Calibri" panose="020F0502020204030204" pitchFamily="34" charset="0"/>
              </a:rPr>
              <a:t> over the American, Haitian, and/or French Revolutions on one piece of paper.</a:t>
            </a:r>
          </a:p>
          <a:p>
            <a:r>
              <a:rPr lang="en-US" sz="3200" b="1" dirty="0" smtClean="0">
                <a:effectLst/>
                <a:latin typeface="Times New Roman" panose="02020603050405020304" pitchFamily="18" charset="0"/>
                <a:ea typeface="Calibri" panose="020F0502020204030204" pitchFamily="34" charset="0"/>
              </a:rPr>
              <a:t>2. Write your name and each question individually on separate pieces of paper.  Don’t include answers.</a:t>
            </a:r>
          </a:p>
          <a:p>
            <a:r>
              <a:rPr lang="en-US" sz="3200" b="1" dirty="0" smtClean="0">
                <a:latin typeface="Times New Roman" panose="02020603050405020304" pitchFamily="18" charset="0"/>
                <a:ea typeface="Calibri" panose="020F0502020204030204" pitchFamily="34" charset="0"/>
              </a:rPr>
              <a:t>3. Crinkle each paper into a ball.</a:t>
            </a:r>
            <a:endParaRPr lang="en-US" sz="3200" b="1" dirty="0" smtClean="0">
              <a:effectLst/>
              <a:latin typeface="Times New Roman" panose="02020603050405020304" pitchFamily="18" charset="0"/>
              <a:ea typeface="Calibri" panose="020F0502020204030204" pitchFamily="34" charset="0"/>
            </a:endParaRPr>
          </a:p>
          <a:p>
            <a:r>
              <a:rPr lang="en-US" sz="3200" b="1" dirty="0">
                <a:latin typeface="Times New Roman" panose="02020603050405020304" pitchFamily="18" charset="0"/>
                <a:ea typeface="Calibri" panose="020F0502020204030204" pitchFamily="34" charset="0"/>
              </a:rPr>
              <a:t>4</a:t>
            </a:r>
            <a:r>
              <a:rPr lang="en-US" sz="3200" b="1" dirty="0" smtClean="0">
                <a:effectLst/>
                <a:latin typeface="Times New Roman" panose="02020603050405020304" pitchFamily="18" charset="0"/>
                <a:ea typeface="Calibri" panose="020F0502020204030204" pitchFamily="34" charset="0"/>
              </a:rPr>
              <a:t>. SNOWBALL FIGHT!  Be safe.</a:t>
            </a:r>
          </a:p>
          <a:p>
            <a:r>
              <a:rPr lang="en-US" sz="3200" b="1" dirty="0" smtClean="0">
                <a:latin typeface="Times New Roman" panose="02020603050405020304" pitchFamily="18" charset="0"/>
                <a:ea typeface="Calibri" panose="020F0502020204030204" pitchFamily="34" charset="0"/>
              </a:rPr>
              <a:t>5. C</a:t>
            </a:r>
            <a:r>
              <a:rPr lang="en-US" sz="3200" b="1" dirty="0" smtClean="0">
                <a:effectLst/>
                <a:latin typeface="Times New Roman" panose="02020603050405020304" pitchFamily="18" charset="0"/>
                <a:ea typeface="Calibri" panose="020F0502020204030204" pitchFamily="34" charset="0"/>
              </a:rPr>
              <a:t>hoose three random snowballs and answer the questions on two of them.</a:t>
            </a:r>
          </a:p>
          <a:p>
            <a:r>
              <a:rPr lang="en-US" sz="3200" b="1" dirty="0" smtClean="0">
                <a:latin typeface="Times New Roman" panose="02020603050405020304" pitchFamily="18" charset="0"/>
                <a:ea typeface="Calibri" panose="020F0502020204030204" pitchFamily="34" charset="0"/>
              </a:rPr>
              <a:t>6. </a:t>
            </a:r>
            <a:r>
              <a:rPr lang="en-US" sz="3200" b="1" dirty="0" smtClean="0">
                <a:effectLst/>
                <a:latin typeface="Times New Roman" panose="02020603050405020304" pitchFamily="18" charset="0"/>
                <a:ea typeface="Calibri" panose="020F0502020204030204" pitchFamily="34" charset="0"/>
              </a:rPr>
              <a:t>Check your answers with the creator.</a:t>
            </a:r>
            <a:endParaRPr lang="en-US" sz="3200"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091015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840" y="675978"/>
            <a:ext cx="10271760" cy="4985980"/>
          </a:xfrm>
          <a:prstGeom prst="rect">
            <a:avLst/>
          </a:prstGeom>
        </p:spPr>
        <p:txBody>
          <a:bodyPr wrap="square">
            <a:spAutoFit/>
          </a:bodyPr>
          <a:lstStyle/>
          <a:p>
            <a:r>
              <a:rPr lang="en-US" sz="3200" b="1" u="sng" dirty="0" smtClean="0">
                <a:effectLst/>
                <a:latin typeface="Times New Roman" panose="02020603050405020304" pitchFamily="18" charset="0"/>
                <a:ea typeface="Calibri" panose="020F0502020204030204" pitchFamily="34" charset="0"/>
              </a:rPr>
              <a:t>Second Activity: Assemble Portfolios</a:t>
            </a:r>
          </a:p>
          <a:p>
            <a:r>
              <a:rPr lang="en-US" sz="2600" i="1" dirty="0" smtClean="0">
                <a:latin typeface="Times New Roman" panose="02020603050405020304" pitchFamily="18" charset="0"/>
                <a:ea typeface="Calibri" panose="020F0502020204030204" pitchFamily="34" charset="0"/>
              </a:rPr>
              <a:t>Collect these assignments together and paperclip:</a:t>
            </a:r>
          </a:p>
          <a:p>
            <a:pPr marL="514350" indent="-514350">
              <a:buFont typeface="+mj-lt"/>
              <a:buAutoNum type="alphaUcPeriod"/>
            </a:pPr>
            <a:r>
              <a:rPr lang="en-US" sz="2600" dirty="0" smtClean="0">
                <a:latin typeface="Times New Roman" panose="02020603050405020304" pitchFamily="18" charset="0"/>
                <a:ea typeface="Calibri" panose="020F0502020204030204" pitchFamily="34" charset="0"/>
              </a:rPr>
              <a:t>“Ideas Spark Revolution” guided notes</a:t>
            </a:r>
          </a:p>
          <a:p>
            <a:pPr marL="514350" indent="-514350">
              <a:buFont typeface="+mj-lt"/>
              <a:buAutoNum type="alphaUcPeriod"/>
            </a:pPr>
            <a:r>
              <a:rPr lang="en-US" sz="2600" dirty="0" smtClean="0">
                <a:effectLst/>
                <a:latin typeface="Times New Roman" panose="02020603050405020304" pitchFamily="18" charset="0"/>
                <a:ea typeface="Calibri" panose="020F0502020204030204" pitchFamily="34" charset="0"/>
              </a:rPr>
              <a:t>American Revolution packet</a:t>
            </a:r>
          </a:p>
          <a:p>
            <a:pPr marL="514350" indent="-514350">
              <a:buFont typeface="+mj-lt"/>
              <a:buAutoNum type="alphaUcPeriod"/>
            </a:pPr>
            <a:r>
              <a:rPr lang="en-US" sz="2600" dirty="0" smtClean="0">
                <a:latin typeface="Times New Roman" panose="02020603050405020304" pitchFamily="18" charset="0"/>
                <a:ea typeface="Calibri" panose="020F0502020204030204" pitchFamily="34" charset="0"/>
              </a:rPr>
              <a:t>French Revolution Documentary packet</a:t>
            </a:r>
          </a:p>
          <a:p>
            <a:pPr marL="514350" indent="-514350">
              <a:buFont typeface="+mj-lt"/>
              <a:buAutoNum type="alphaUcPeriod"/>
            </a:pPr>
            <a:r>
              <a:rPr lang="en-US" sz="2600" dirty="0" smtClean="0">
                <a:latin typeface="Times New Roman" panose="02020603050405020304" pitchFamily="18" charset="0"/>
                <a:ea typeface="Calibri" panose="020F0502020204030204" pitchFamily="34" charset="0"/>
              </a:rPr>
              <a:t>Egyptian vs. French Revolution notes and questions (if you were here Tuesday before break)</a:t>
            </a:r>
          </a:p>
          <a:p>
            <a:pPr marL="514350" indent="-514350">
              <a:buFont typeface="+mj-lt"/>
              <a:buAutoNum type="alphaUcPeriod"/>
            </a:pPr>
            <a:r>
              <a:rPr lang="en-US" sz="2600" dirty="0" smtClean="0">
                <a:effectLst/>
                <a:latin typeface="Times New Roman" panose="02020603050405020304" pitchFamily="18" charset="0"/>
                <a:ea typeface="Calibri" panose="020F0502020204030204" pitchFamily="34" charset="0"/>
              </a:rPr>
              <a:t>“Roots of the French Revolution” guided notes</a:t>
            </a:r>
          </a:p>
          <a:p>
            <a:pPr marL="514350" indent="-514350">
              <a:buFont typeface="+mj-lt"/>
              <a:buAutoNum type="alphaUcPeriod"/>
            </a:pPr>
            <a:r>
              <a:rPr lang="en-US" sz="2600" i="1" dirty="0" smtClean="0">
                <a:latin typeface="Times New Roman" panose="02020603050405020304" pitchFamily="18" charset="0"/>
                <a:ea typeface="Calibri" panose="020F0502020204030204" pitchFamily="34" charset="0"/>
              </a:rPr>
              <a:t>Rise and Fall of Napoleon</a:t>
            </a:r>
          </a:p>
          <a:p>
            <a:pPr marL="514350" indent="-514350">
              <a:buFont typeface="+mj-lt"/>
              <a:buAutoNum type="alphaUcPeriod"/>
            </a:pPr>
            <a:r>
              <a:rPr lang="en-US" sz="2600" i="1" dirty="0" smtClean="0">
                <a:effectLst/>
                <a:latin typeface="Times New Roman" panose="02020603050405020304" pitchFamily="18" charset="0"/>
                <a:ea typeface="Calibri" panose="020F0502020204030204" pitchFamily="34" charset="0"/>
              </a:rPr>
              <a:t>Four Ways Napoleon Impacted the World</a:t>
            </a:r>
          </a:p>
          <a:p>
            <a:pPr marL="514350" indent="-514350">
              <a:buFont typeface="+mj-lt"/>
              <a:buAutoNum type="alphaUcPeriod"/>
            </a:pPr>
            <a:r>
              <a:rPr lang="en-US" sz="2600" dirty="0" smtClean="0">
                <a:latin typeface="Times New Roman" panose="02020603050405020304" pitchFamily="18" charset="0"/>
                <a:ea typeface="Calibri" panose="020F0502020204030204" pitchFamily="34" charset="0"/>
              </a:rPr>
              <a:t>Your </a:t>
            </a:r>
            <a:r>
              <a:rPr lang="en-US" sz="2600" dirty="0" smtClean="0">
                <a:latin typeface="Times New Roman" panose="02020603050405020304" pitchFamily="18" charset="0"/>
                <a:ea typeface="Calibri" panose="020F0502020204030204" pitchFamily="34" charset="0"/>
              </a:rPr>
              <a:t>choice: American, Haitian, or French Rev. work</a:t>
            </a:r>
          </a:p>
          <a:p>
            <a:pPr lvl="1"/>
            <a:r>
              <a:rPr lang="en-US" sz="2600" dirty="0" smtClean="0">
                <a:effectLst/>
                <a:latin typeface="Times New Roman" panose="02020603050405020304" pitchFamily="18" charset="0"/>
                <a:ea typeface="Calibri" panose="020F0502020204030204" pitchFamily="34" charset="0"/>
              </a:rPr>
              <a:t>&gt;</a:t>
            </a:r>
            <a:r>
              <a:rPr lang="en-US" sz="2600" dirty="0" smtClean="0">
                <a:latin typeface="Times New Roman" panose="02020603050405020304" pitchFamily="18" charset="0"/>
                <a:ea typeface="Calibri" panose="020F0502020204030204" pitchFamily="34" charset="0"/>
              </a:rPr>
              <a:t>Item H will be c</a:t>
            </a:r>
            <a:r>
              <a:rPr lang="en-US" sz="2600" dirty="0" smtClean="0">
                <a:effectLst/>
                <a:latin typeface="Times New Roman" panose="02020603050405020304" pitchFamily="18" charset="0"/>
                <a:ea typeface="Calibri" panose="020F0502020204030204" pitchFamily="34" charset="0"/>
              </a:rPr>
              <a:t>ompleted today.</a:t>
            </a:r>
            <a:endParaRPr lang="en-US" sz="26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546384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840" y="675978"/>
            <a:ext cx="9926320" cy="5386090"/>
          </a:xfrm>
          <a:prstGeom prst="rect">
            <a:avLst/>
          </a:prstGeom>
        </p:spPr>
        <p:txBody>
          <a:bodyPr wrap="square">
            <a:spAutoFit/>
          </a:bodyPr>
          <a:lstStyle/>
          <a:p>
            <a:r>
              <a:rPr lang="en-US" sz="3200" b="1" u="sng" dirty="0" smtClean="0">
                <a:effectLst/>
                <a:latin typeface="Times New Roman" panose="02020603050405020304" pitchFamily="18" charset="0"/>
                <a:ea typeface="Calibri" panose="020F0502020204030204" pitchFamily="34" charset="0"/>
              </a:rPr>
              <a:t>Second Activity: Use Portfolios</a:t>
            </a:r>
          </a:p>
          <a:p>
            <a:r>
              <a:rPr lang="en-US" sz="2600" dirty="0" smtClean="0">
                <a:latin typeface="Times New Roman" panose="02020603050405020304" pitchFamily="18" charset="0"/>
                <a:ea typeface="Calibri" panose="020F0502020204030204" pitchFamily="34" charset="0"/>
              </a:rPr>
              <a:t>You will be assessed over this mini-unit about Revolutions via Socratic Circle and </a:t>
            </a:r>
            <a:r>
              <a:rPr lang="en-US" sz="2600" dirty="0" err="1" smtClean="0">
                <a:latin typeface="Times New Roman" panose="02020603050405020304" pitchFamily="18" charset="0"/>
                <a:ea typeface="Calibri" panose="020F0502020204030204" pitchFamily="34" charset="0"/>
              </a:rPr>
              <a:t>Kahoot</a:t>
            </a:r>
            <a:r>
              <a:rPr lang="en-US" sz="2600" dirty="0" smtClean="0">
                <a:latin typeface="Times New Roman" panose="02020603050405020304" pitchFamily="18" charset="0"/>
                <a:ea typeface="Calibri" panose="020F0502020204030204" pitchFamily="34" charset="0"/>
              </a:rPr>
              <a:t> on Friday.</a:t>
            </a:r>
          </a:p>
          <a:p>
            <a:endParaRPr lang="en-US" sz="2600" dirty="0" smtClean="0">
              <a:latin typeface="Times New Roman" panose="02020603050405020304" pitchFamily="18" charset="0"/>
              <a:ea typeface="Calibri" panose="020F0502020204030204" pitchFamily="34" charset="0"/>
            </a:endParaRPr>
          </a:p>
          <a:p>
            <a:pPr marL="457200" indent="-457200">
              <a:buFont typeface="Wingdings" panose="05000000000000000000" pitchFamily="2" charset="2"/>
              <a:buChar char="Ø"/>
            </a:pPr>
            <a:r>
              <a:rPr lang="en-US" sz="2600" dirty="0" smtClean="0">
                <a:latin typeface="Times New Roman" panose="02020603050405020304" pitchFamily="18" charset="0"/>
                <a:ea typeface="Calibri" panose="020F0502020204030204" pitchFamily="34" charset="0"/>
              </a:rPr>
              <a:t>The rest of today is dedicated to your choice of one of the following activities (worth 16 pts). Incorporate it into your portfolio.</a:t>
            </a:r>
          </a:p>
          <a:p>
            <a:endParaRPr lang="en-US" sz="2600" dirty="0" smtClean="0">
              <a:latin typeface="Times New Roman" panose="02020603050405020304" pitchFamily="18" charset="0"/>
              <a:ea typeface="Calibri" panose="020F0502020204030204" pitchFamily="34" charset="0"/>
            </a:endParaRPr>
          </a:p>
          <a:p>
            <a:pPr marL="514350" indent="-514350">
              <a:buAutoNum type="arabicPeriod"/>
            </a:pPr>
            <a:r>
              <a:rPr lang="en-US" sz="2600" dirty="0" smtClean="0">
                <a:effectLst/>
                <a:latin typeface="Times New Roman" panose="02020603050405020304" pitchFamily="18" charset="0"/>
                <a:ea typeface="Calibri" panose="020F0502020204030204" pitchFamily="34" charset="0"/>
              </a:rPr>
              <a:t>American Revolution</a:t>
            </a:r>
          </a:p>
          <a:p>
            <a:pPr marL="514350" indent="-514350">
              <a:buAutoNum type="arabicPeriod"/>
            </a:pPr>
            <a:r>
              <a:rPr lang="en-US" sz="2600" dirty="0" smtClean="0">
                <a:latin typeface="Times New Roman" panose="02020603050405020304" pitchFamily="18" charset="0"/>
                <a:ea typeface="Calibri" panose="020F0502020204030204" pitchFamily="34" charset="0"/>
              </a:rPr>
              <a:t>Haitian Revolution</a:t>
            </a:r>
          </a:p>
          <a:p>
            <a:pPr marL="514350" indent="-514350">
              <a:buAutoNum type="arabicPeriod"/>
            </a:pPr>
            <a:r>
              <a:rPr lang="en-US" sz="2600" dirty="0" smtClean="0">
                <a:latin typeface="Times New Roman" panose="02020603050405020304" pitchFamily="18" charset="0"/>
                <a:ea typeface="Calibri" panose="020F0502020204030204" pitchFamily="34" charset="0"/>
              </a:rPr>
              <a:t>French Revolution and Napoleon</a:t>
            </a:r>
          </a:p>
          <a:p>
            <a:endParaRPr lang="en-US" sz="2600" dirty="0" smtClean="0">
              <a:latin typeface="Times New Roman" panose="02020603050405020304" pitchFamily="18" charset="0"/>
              <a:ea typeface="Calibri" panose="020F0502020204030204" pitchFamily="34" charset="0"/>
            </a:endParaRPr>
          </a:p>
          <a:p>
            <a:r>
              <a:rPr lang="en-US" sz="2600" dirty="0" smtClean="0">
                <a:effectLst/>
                <a:latin typeface="Times New Roman" panose="02020603050405020304" pitchFamily="18" charset="0"/>
                <a:ea typeface="Calibri" panose="020F0502020204030204" pitchFamily="34" charset="0"/>
              </a:rPr>
              <a:t>&gt;&gt;&gt; On Friday, there will be an open note </a:t>
            </a:r>
            <a:r>
              <a:rPr lang="en-US" sz="2600" dirty="0" err="1" smtClean="0">
                <a:effectLst/>
                <a:latin typeface="Times New Roman" panose="02020603050405020304" pitchFamily="18" charset="0"/>
                <a:ea typeface="Calibri" panose="020F0502020204030204" pitchFamily="34" charset="0"/>
              </a:rPr>
              <a:t>Kahoot</a:t>
            </a:r>
            <a:r>
              <a:rPr lang="en-US" sz="2600" dirty="0" smtClean="0">
                <a:effectLst/>
                <a:latin typeface="Times New Roman" panose="02020603050405020304" pitchFamily="18" charset="0"/>
                <a:ea typeface="Calibri" panose="020F0502020204030204" pitchFamily="34" charset="0"/>
              </a:rPr>
              <a:t> taken for an assignment grade as well.  All material will come from notes.</a:t>
            </a:r>
          </a:p>
        </p:txBody>
      </p:sp>
    </p:spTree>
    <p:extLst>
      <p:ext uri="{BB962C8B-B14F-4D97-AF65-F5344CB8AC3E}">
        <p14:creationId xmlns:p14="http://schemas.microsoft.com/office/powerpoint/2010/main" val="34061043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2576</TotalTime>
  <Words>813</Words>
  <Application>Microsoft Office PowerPoint</Application>
  <PresentationFormat>Widescreen</PresentationFormat>
  <Paragraphs>74</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Garamond</vt:lpstr>
      <vt:lpstr>Times New Roman</vt:lpstr>
      <vt:lpstr>Wingdings</vt:lpstr>
      <vt:lpstr>Organic</vt:lpstr>
      <vt:lpstr>Revolutions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USD497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Revolutions Review</dc:title>
  <dc:creator>Jordan Boyd</dc:creator>
  <cp:lastModifiedBy>Jordan Boyd</cp:lastModifiedBy>
  <cp:revision>17</cp:revision>
  <dcterms:created xsi:type="dcterms:W3CDTF">2017-11-29T21:21:20Z</dcterms:created>
  <dcterms:modified xsi:type="dcterms:W3CDTF">2017-12-01T16:18:47Z</dcterms:modified>
</cp:coreProperties>
</file>