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C625-0942-49D6-8176-0650D48B67E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DBA27-FD9A-4551-9B9C-75B2ADFEA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4C451D8-CC80-4FF7-973E-199000B6C37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F6E8EA2-E419-41FD-96E8-30D638F6E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419599"/>
            <a:ext cx="6719755" cy="1219199"/>
          </a:xfrm>
        </p:spPr>
        <p:txBody>
          <a:bodyPr/>
          <a:lstStyle/>
          <a:p>
            <a:r>
              <a:rPr lang="en-US" dirty="0" smtClean="0"/>
              <a:t>World War I &amp;</a:t>
            </a:r>
            <a:r>
              <a:rPr lang="en-US" dirty="0"/>
              <a:t> </a:t>
            </a:r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5714999"/>
            <a:ext cx="6724650" cy="762000"/>
          </a:xfrm>
        </p:spPr>
        <p:txBody>
          <a:bodyPr/>
          <a:lstStyle/>
          <a:p>
            <a:r>
              <a:rPr lang="en-US" dirty="0" smtClean="0"/>
              <a:t>Unit 3 – Spring 2012 – Modern World History</a:t>
            </a:r>
            <a:endParaRPr lang="en-US" dirty="0"/>
          </a:p>
        </p:txBody>
      </p:sp>
      <p:pic>
        <p:nvPicPr>
          <p:cNvPr id="1028" name="Picture 4" descr="http://culturaleducation.files.wordpress.com/2011/11/poppi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412" r="2120" b="4099"/>
          <a:stretch/>
        </p:blipFill>
        <p:spPr bwMode="auto">
          <a:xfrm>
            <a:off x="535898" y="762000"/>
            <a:ext cx="7958902" cy="404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609600" y="838200"/>
            <a:ext cx="7010400" cy="389337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300" b="1" i="1" dirty="0">
                <a:solidFill>
                  <a:schemeClr val="bg1"/>
                </a:solidFill>
              </a:rPr>
              <a:t>In Flanders fields the poppies blow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Between the crosses, row by row,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That mark our place; and in the sky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The larks, still bravely singing, fly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Scarce heard among the guns below. 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/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We are the dead. Short days ago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We lived, felt dawn, saw sunset glow,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Loved, and were loved, and now we lie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                    In Flanders fields.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/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Take up our quarrel with the foe;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To you from failing hands we throw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The torch; be yours to hold it high.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If yea break faith with us who die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We shall not sleep, though poppies grow</a:t>
            </a:r>
            <a:br>
              <a:rPr lang="en-US" sz="1300" b="1" i="1" dirty="0">
                <a:solidFill>
                  <a:schemeClr val="bg1"/>
                </a:solidFill>
              </a:rPr>
            </a:br>
            <a:r>
              <a:rPr lang="en-US" sz="1300" b="1" i="1" dirty="0">
                <a:solidFill>
                  <a:schemeClr val="bg1"/>
                </a:solidFill>
              </a:rPr>
              <a:t>                    In Flanders fields.</a:t>
            </a:r>
          </a:p>
          <a:p>
            <a:endParaRPr lang="en-US" sz="1300" b="1" i="1" dirty="0">
              <a:solidFill>
                <a:schemeClr val="bg1"/>
              </a:solidFill>
            </a:endParaRPr>
          </a:p>
          <a:p>
            <a:r>
              <a:rPr lang="en-US" sz="1300" b="1" i="1" dirty="0">
                <a:solidFill>
                  <a:schemeClr val="bg1"/>
                </a:solidFill>
              </a:rPr>
              <a:t>- Lt. Col. John McCrae, 1914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633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Nationalism Creates a Climate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Major Causes of the Great War (WWI)</a:t>
            </a:r>
          </a:p>
          <a:p>
            <a:r>
              <a:rPr lang="en-US" dirty="0" smtClean="0"/>
              <a:t>Growing sense of </a:t>
            </a:r>
            <a:r>
              <a:rPr lang="en-US" b="1" dirty="0" smtClean="0"/>
              <a:t>nationalism</a:t>
            </a:r>
            <a:r>
              <a:rPr lang="en-US" dirty="0" smtClean="0"/>
              <a:t> in 19</a:t>
            </a:r>
            <a:r>
              <a:rPr lang="en-US" baseline="30000" dirty="0" smtClean="0"/>
              <a:t>th</a:t>
            </a:r>
            <a:r>
              <a:rPr lang="en-US" dirty="0" smtClean="0"/>
              <a:t> century boiled over into intense rivalries and fierce tensions between European cultures.</a:t>
            </a:r>
          </a:p>
          <a:p>
            <a:r>
              <a:rPr lang="en-US" dirty="0" smtClean="0"/>
              <a:t>These sentiments manifested themselves through </a:t>
            </a:r>
            <a:r>
              <a:rPr lang="en-US" b="1" dirty="0" smtClean="0"/>
              <a:t>militarism</a:t>
            </a:r>
            <a:r>
              <a:rPr lang="en-US" dirty="0" smtClean="0"/>
              <a:t>, where industrialization and nationalism led to huge, industrialized standing armies across Europe.</a:t>
            </a:r>
            <a:endParaRPr lang="en-US" dirty="0"/>
          </a:p>
          <a:p>
            <a:r>
              <a:rPr lang="en-US" b="1" dirty="0" smtClean="0"/>
              <a:t>Imperialism</a:t>
            </a:r>
            <a:r>
              <a:rPr lang="en-US" dirty="0" smtClean="0"/>
              <a:t>—especially within Africa—created competition and bad blood between European powers.</a:t>
            </a:r>
          </a:p>
          <a:p>
            <a:r>
              <a:rPr lang="en-US" dirty="0" smtClean="0"/>
              <a:t>A web of secret and not-so-secret </a:t>
            </a:r>
            <a:r>
              <a:rPr lang="en-US" b="1" dirty="0" smtClean="0"/>
              <a:t>alliances</a:t>
            </a:r>
            <a:r>
              <a:rPr lang="en-US" dirty="0" smtClean="0"/>
              <a:t> between Europeans leaders caused the Continent to divide into rival camps.</a:t>
            </a:r>
          </a:p>
        </p:txBody>
      </p:sp>
      <p:pic>
        <p:nvPicPr>
          <p:cNvPr id="2050" name="Picture 2" descr="http://4.bp.blogspot.com/_AvM85QqY4-Y/TBVXtISUIJI/AAAAAAAAA_E/s6jRosl48Tk/s1600/Europe_Flag_map_by_lg_studi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0861" b="-820"/>
          <a:stretch/>
        </p:blipFill>
        <p:spPr bwMode="auto">
          <a:xfrm>
            <a:off x="5410200" y="1447800"/>
            <a:ext cx="351476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4537" y="5638800"/>
            <a:ext cx="357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Modern-day Europe is a patch-work of nation-states, large and small.  Each nation has developed a unique society and  government based on their own culture heritage.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58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On the Eve of War: The Balkan Powder-Keg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Balkans: wooded, mountainous region of south-central Europe characterized by many diverse cultural groups</a:t>
            </a:r>
          </a:p>
          <a:p>
            <a:pPr lvl="1"/>
            <a:r>
              <a:rPr lang="en-US" dirty="0" smtClean="0"/>
              <a:t>Serbians, Bosnians, Croatians, Greeks, &amp; more</a:t>
            </a:r>
          </a:p>
          <a:p>
            <a:pPr lvl="1"/>
            <a:r>
              <a:rPr lang="en-US" dirty="0" smtClean="0"/>
              <a:t>Ethnically, most Balkans considered “Slavic”</a:t>
            </a:r>
          </a:p>
          <a:p>
            <a:r>
              <a:rPr lang="en-US" dirty="0" smtClean="0"/>
              <a:t>Imperialism &amp; nationalism created tense situation known as “Balkan Powder Keg”</a:t>
            </a:r>
          </a:p>
          <a:p>
            <a:pPr lvl="1"/>
            <a:r>
              <a:rPr lang="en-US" dirty="0" smtClean="0"/>
              <a:t>Austria-Hungary &amp; Russia both had interest in controlling Balkans to improve their economies</a:t>
            </a:r>
          </a:p>
          <a:p>
            <a:pPr lvl="1"/>
            <a:r>
              <a:rPr lang="en-US" dirty="0" smtClean="0"/>
              <a:t>Some Slavic cultures demanded independence, others called for unification (Pan-Slavic </a:t>
            </a:r>
            <a:r>
              <a:rPr lang="en-US" dirty="0" err="1" smtClean="0"/>
              <a:t>mov’t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Austria-Hungary annexed Bosnia in 1908, angering both neighboring Serbia and fellow-Slavic power Russia</a:t>
            </a:r>
          </a:p>
          <a:p>
            <a:pPr lvl="1"/>
            <a:r>
              <a:rPr lang="en-US" dirty="0" smtClean="0"/>
              <a:t>Allies of A-H &amp; RUS now mixed-up in Balkans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4537" y="4800600"/>
            <a:ext cx="357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World War I, the Austrian-Hungarian Empire looked to annex the nations of the Balkans which had recently united to gain independence from the Ottoman Empire.</a:t>
            </a:r>
            <a:endParaRPr lang="en-US" sz="1200" dirty="0"/>
          </a:p>
        </p:txBody>
      </p:sp>
      <p:pic>
        <p:nvPicPr>
          <p:cNvPr id="2050" name="Picture 2" descr="http://www.historyhome.co.uk/europe/pictures/balkan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27" y="2057400"/>
            <a:ext cx="321945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System of Alliances Prior to World War I</a:t>
            </a:r>
            <a:endParaRPr lang="en-US" dirty="0"/>
          </a:p>
        </p:txBody>
      </p:sp>
      <p:pic>
        <p:nvPicPr>
          <p:cNvPr id="1026" name="Picture 2" descr="http://shurms.files.wordpress.com/2011/04/wwi-alliances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7083"/>
            <a:ext cx="7848600" cy="51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An Act of Terror Ignites the Great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341522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Heir to Austro-Hungarian throne, Archduke Ferdinand, assassinated in Sarajevo</a:t>
            </a:r>
          </a:p>
          <a:p>
            <a:pPr lvl="1"/>
            <a:r>
              <a:rPr lang="en-US" dirty="0" smtClean="0"/>
              <a:t>Shot by Serbian nationalist Gavrilo Princip, 19</a:t>
            </a:r>
          </a:p>
          <a:p>
            <a:pPr lvl="1"/>
            <a:r>
              <a:rPr lang="en-US" dirty="0" smtClean="0"/>
              <a:t>Plot organized by Black Hand (aka Unification or Death, secret pan-Slavic Serbian military society)</a:t>
            </a:r>
          </a:p>
          <a:p>
            <a:pPr lvl="1"/>
            <a:r>
              <a:rPr lang="en-US" dirty="0" smtClean="0"/>
              <a:t>Designed to end A-H’s interest in Balkan nations</a:t>
            </a:r>
          </a:p>
          <a:p>
            <a:r>
              <a:rPr lang="en-US" dirty="0" smtClean="0"/>
              <a:t>After heated diplomatic exchanges, A-H declared war on Serbia on July 28, 1914</a:t>
            </a:r>
          </a:p>
          <a:p>
            <a:pPr lvl="1"/>
            <a:r>
              <a:rPr lang="en-US" dirty="0" smtClean="0"/>
              <a:t>Central Powers: Germany, A-H, Bulgaria, Turkey</a:t>
            </a:r>
          </a:p>
          <a:p>
            <a:pPr lvl="2"/>
            <a:r>
              <a:rPr lang="en-US" sz="1600" dirty="0" smtClean="0"/>
              <a:t>Advantages: Superior German army, better geographic location &amp; mobility b/c railroads</a:t>
            </a:r>
          </a:p>
          <a:p>
            <a:pPr lvl="2"/>
            <a:r>
              <a:rPr lang="en-US" sz="1600" dirty="0" smtClean="0"/>
              <a:t>Strategy (“</a:t>
            </a:r>
            <a:r>
              <a:rPr lang="en-US" sz="1600" dirty="0" err="1" smtClean="0"/>
              <a:t>Schlieffen</a:t>
            </a:r>
            <a:r>
              <a:rPr lang="en-US" sz="1600" dirty="0" smtClean="0"/>
              <a:t> Plan”): Focus on the Western Front pushing through Belgium to capture France</a:t>
            </a:r>
          </a:p>
          <a:p>
            <a:pPr lvl="1"/>
            <a:r>
              <a:rPr lang="en-US" dirty="0" smtClean="0"/>
              <a:t>Allied Powers: France, Russia, United Kingdom</a:t>
            </a:r>
          </a:p>
          <a:p>
            <a:pPr lvl="2"/>
            <a:r>
              <a:rPr lang="en-US" sz="1600" dirty="0" smtClean="0"/>
              <a:t>2 to 1 advantage in men &amp; resources, stronger navy</a:t>
            </a:r>
          </a:p>
          <a:p>
            <a:pPr lvl="2"/>
            <a:r>
              <a:rPr lang="en-US" sz="1600" dirty="0" smtClean="0"/>
              <a:t>Strategy: Force GER to fight on two fronts at once</a:t>
            </a:r>
          </a:p>
          <a:p>
            <a:pPr lvl="2"/>
            <a:endParaRPr lang="en-US" sz="16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91026" y="3657600"/>
            <a:ext cx="370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Archduke and his wife Sophia (above) were shot by Princip (lower right) in a plot orchestrated by a shadowy organization of former Serbian army personnel known as the Black Hand, whose seal appears on the letter below.</a:t>
            </a:r>
            <a:endParaRPr lang="en-US" sz="1200" dirty="0"/>
          </a:p>
        </p:txBody>
      </p:sp>
      <p:pic>
        <p:nvPicPr>
          <p:cNvPr id="1026" name="Picture 2" descr="http://www.funfront.net/hist/wwi/archduke.jpg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22" y="1295400"/>
            <a:ext cx="3116678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images/thumbnail.aspx?q=1622164112125&amp;id=d9df16b55459eb9c8d8336a182c4cb2c&amp;url=http%3a%2f%2fwww.rumormillnews.com%2fpix3%2fpic797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9151" y="4648200"/>
            <a:ext cx="2507673" cy="190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f/f6/Gavrilo_princi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10" y="4799403"/>
            <a:ext cx="1004190" cy="160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6621</TotalTime>
  <Words>457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Wingdings</vt:lpstr>
      <vt:lpstr>Macro</vt:lpstr>
      <vt:lpstr>World War I &amp; the Aftermath</vt:lpstr>
      <vt:lpstr>Nationalism Creates a Climate of Conflict</vt:lpstr>
      <vt:lpstr>On the Eve of War: The Balkan Powder-Keg</vt:lpstr>
      <vt:lpstr>System of Alliances Prior to World War I</vt:lpstr>
      <vt:lpstr>An Act of Terror Ignites the Great War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&amp;  the Aftermath</dc:title>
  <dc:creator>Phillip L. Mitchell</dc:creator>
  <cp:lastModifiedBy>Jordan Boyd</cp:lastModifiedBy>
  <cp:revision>93</cp:revision>
  <cp:lastPrinted>2017-01-31T16:12:43Z</cp:lastPrinted>
  <dcterms:created xsi:type="dcterms:W3CDTF">2012-02-28T14:36:48Z</dcterms:created>
  <dcterms:modified xsi:type="dcterms:W3CDTF">2018-02-13T02:27:39Z</dcterms:modified>
</cp:coreProperties>
</file>