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5" r:id="rId7"/>
    <p:sldId id="261" r:id="rId8"/>
    <p:sldId id="262" r:id="rId9"/>
    <p:sldId id="263" r:id="rId10"/>
    <p:sldId id="264"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9/6/2016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9/6/2016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9/6/2016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9/6/2016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9/6/2016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9/6/2016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9/6/2016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9/6/2016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9/6/2016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9/6/2016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9/6/2016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9/6/2016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9/6/2016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9/6/2016</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9/6/2016</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7000" dirty="0" smtClean="0"/>
              <a:t>Art Imitates Life	</a:t>
            </a:r>
            <a:endParaRPr lang="en-US" sz="7000" dirty="0"/>
          </a:p>
        </p:txBody>
      </p:sp>
      <p:sp>
        <p:nvSpPr>
          <p:cNvPr id="3" name="Subtitle 2"/>
          <p:cNvSpPr>
            <a:spLocks noGrp="1"/>
          </p:cNvSpPr>
          <p:nvPr>
            <p:ph type="subTitle" idx="1"/>
          </p:nvPr>
        </p:nvSpPr>
        <p:spPr/>
        <p:txBody>
          <a:bodyPr>
            <a:noAutofit/>
          </a:bodyPr>
          <a:lstStyle/>
          <a:p>
            <a:r>
              <a:rPr lang="en-US" sz="3000" dirty="0" smtClean="0"/>
              <a:t>Understanding the Renaissance through Art</a:t>
            </a:r>
          </a:p>
          <a:p>
            <a:r>
              <a:rPr lang="en-US" sz="1000" b="1" dirty="0" smtClean="0"/>
              <a:t>Adapted </a:t>
            </a:r>
            <a:r>
              <a:rPr lang="en-US" sz="1000" b="1" dirty="0"/>
              <a:t>from www.teachersfirst.com</a:t>
            </a:r>
          </a:p>
          <a:p>
            <a:endParaRPr lang="en-US" sz="3000" dirty="0"/>
          </a:p>
        </p:txBody>
      </p:sp>
    </p:spTree>
    <p:extLst>
      <p:ext uri="{BB962C8B-B14F-4D97-AF65-F5344CB8AC3E}">
        <p14:creationId xmlns:p14="http://schemas.microsoft.com/office/powerpoint/2010/main" val="33749829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2104" y="-30877"/>
            <a:ext cx="10817352" cy="6888877"/>
          </a:xfrm>
          <a:prstGeom prst="rect">
            <a:avLst/>
          </a:prstGeom>
        </p:spPr>
      </p:pic>
      <p:sp>
        <p:nvSpPr>
          <p:cNvPr id="3" name="TextBox 2"/>
          <p:cNvSpPr txBox="1"/>
          <p:nvPr/>
        </p:nvSpPr>
        <p:spPr>
          <a:xfrm>
            <a:off x="4846320" y="2632749"/>
            <a:ext cx="2953512" cy="430887"/>
          </a:xfrm>
          <a:prstGeom prst="rect">
            <a:avLst/>
          </a:prstGeom>
          <a:noFill/>
        </p:spPr>
        <p:txBody>
          <a:bodyPr wrap="square" rtlCol="0">
            <a:spAutoFit/>
          </a:bodyPr>
          <a:lstStyle/>
          <a:p>
            <a:r>
              <a:rPr lang="en-US" sz="2200" b="1" dirty="0" smtClean="0">
                <a:solidFill>
                  <a:schemeClr val="bg1"/>
                </a:solidFill>
              </a:rPr>
              <a:t>(Plato </a:t>
            </a:r>
            <a:r>
              <a:rPr lang="en-US" sz="2200" b="1" dirty="0">
                <a:solidFill>
                  <a:schemeClr val="bg1"/>
                </a:solidFill>
              </a:rPr>
              <a:t>and </a:t>
            </a:r>
            <a:r>
              <a:rPr lang="en-US" sz="2200" b="1" dirty="0" smtClean="0">
                <a:solidFill>
                  <a:schemeClr val="bg1"/>
                </a:solidFill>
              </a:rPr>
              <a:t>Aristotle)</a:t>
            </a:r>
            <a:endParaRPr lang="en-US" sz="2200" b="1" dirty="0">
              <a:solidFill>
                <a:schemeClr val="bg1"/>
              </a:solidFill>
            </a:endParaRPr>
          </a:p>
        </p:txBody>
      </p:sp>
      <p:cxnSp>
        <p:nvCxnSpPr>
          <p:cNvPr id="5" name="Straight Arrow Connector 4"/>
          <p:cNvCxnSpPr/>
          <p:nvPr/>
        </p:nvCxnSpPr>
        <p:spPr>
          <a:xfrm>
            <a:off x="5513832" y="3063636"/>
            <a:ext cx="365760" cy="40194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6688836" y="3063636"/>
            <a:ext cx="270764" cy="453756"/>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71029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8480" y="944880"/>
            <a:ext cx="11165840" cy="5632311"/>
          </a:xfrm>
          <a:prstGeom prst="rect">
            <a:avLst/>
          </a:prstGeom>
          <a:noFill/>
        </p:spPr>
        <p:txBody>
          <a:bodyPr wrap="square" rtlCol="0">
            <a:spAutoFit/>
          </a:bodyPr>
          <a:lstStyle/>
          <a:p>
            <a:pPr algn="ctr"/>
            <a:r>
              <a:rPr lang="en-US" sz="4000" b="1" dirty="0" smtClean="0"/>
              <a:t>How does what you think compare with your classmates’ ideas?</a:t>
            </a:r>
          </a:p>
          <a:p>
            <a:pPr algn="ctr"/>
            <a:endParaRPr lang="en-US" sz="4000" b="1" dirty="0"/>
          </a:p>
          <a:p>
            <a:pPr algn="ctr"/>
            <a:r>
              <a:rPr lang="en-US" sz="4000" b="1" dirty="0" smtClean="0"/>
              <a:t>You will be numbered off into </a:t>
            </a:r>
            <a:r>
              <a:rPr lang="en-US" sz="4000" b="1" dirty="0" smtClean="0"/>
              <a:t>groups of four </a:t>
            </a:r>
            <a:r>
              <a:rPr lang="en-US" sz="4000" b="1" dirty="0" smtClean="0"/>
              <a:t>to </a:t>
            </a:r>
            <a:r>
              <a:rPr lang="en-US" sz="4000" b="1" dirty="0" smtClean="0"/>
              <a:t>discuss each characteristic.</a:t>
            </a:r>
          </a:p>
          <a:p>
            <a:pPr algn="ctr"/>
            <a:endParaRPr lang="en-US" sz="4000" b="1" dirty="0"/>
          </a:p>
          <a:p>
            <a:pPr algn="ctr"/>
            <a:r>
              <a:rPr lang="en-US" sz="4000" b="1" dirty="0" smtClean="0"/>
              <a:t>You are graded on authentic participation.</a:t>
            </a:r>
            <a:br>
              <a:rPr lang="en-US" sz="4000" b="1" dirty="0" smtClean="0"/>
            </a:br>
            <a:r>
              <a:rPr lang="en-US" sz="4000" b="1" dirty="0" smtClean="0"/>
              <a:t/>
            </a:r>
            <a:br>
              <a:rPr lang="en-US" sz="4000" b="1" dirty="0" smtClean="0"/>
            </a:br>
            <a:endParaRPr lang="en-US" sz="4000" b="1" dirty="0"/>
          </a:p>
        </p:txBody>
      </p:sp>
    </p:spTree>
    <p:extLst>
      <p:ext uri="{BB962C8B-B14F-4D97-AF65-F5344CB8AC3E}">
        <p14:creationId xmlns:p14="http://schemas.microsoft.com/office/powerpoint/2010/main" val="24754783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3736" y="0"/>
            <a:ext cx="6134100" cy="7791450"/>
          </a:xfrm>
          <a:prstGeom prst="rect">
            <a:avLst/>
          </a:prstGeom>
        </p:spPr>
      </p:pic>
      <p:sp>
        <p:nvSpPr>
          <p:cNvPr id="3" name="TextBox 2"/>
          <p:cNvSpPr txBox="1"/>
          <p:nvPr/>
        </p:nvSpPr>
        <p:spPr>
          <a:xfrm>
            <a:off x="6492240" y="229291"/>
            <a:ext cx="5605272" cy="6894195"/>
          </a:xfrm>
          <a:prstGeom prst="rect">
            <a:avLst/>
          </a:prstGeom>
          <a:noFill/>
        </p:spPr>
        <p:txBody>
          <a:bodyPr wrap="square" rtlCol="0">
            <a:spAutoFit/>
          </a:bodyPr>
          <a:lstStyle/>
          <a:p>
            <a:r>
              <a:rPr lang="en-US" dirty="0" smtClean="0"/>
              <a:t>“The </a:t>
            </a:r>
            <a:r>
              <a:rPr lang="en-US" dirty="0"/>
              <a:t>Last Judgment was an object of a heavy dispute between Cardinal </a:t>
            </a:r>
            <a:r>
              <a:rPr lang="en-US" dirty="0" err="1"/>
              <a:t>Carafa</a:t>
            </a:r>
            <a:r>
              <a:rPr lang="en-US" dirty="0"/>
              <a:t> and Michelangelo: the artist was accused of immorality and intolerable obscenity, having depicted naked figures, with genitals in evidence, inside the most important church of Christianity, so a censorship campaign (known as the "Fig-Leaf Campaign") was organized by </a:t>
            </a:r>
            <a:r>
              <a:rPr lang="en-US" dirty="0" err="1"/>
              <a:t>Carafa</a:t>
            </a:r>
            <a:r>
              <a:rPr lang="en-US" dirty="0"/>
              <a:t> and Monsignor </a:t>
            </a:r>
            <a:r>
              <a:rPr lang="en-US" dirty="0" err="1"/>
              <a:t>Sernini</a:t>
            </a:r>
            <a:r>
              <a:rPr lang="en-US" dirty="0"/>
              <a:t> (Mantua's ambassador) to remove the frescoes. When the Pope's own Master of Ceremonies, </a:t>
            </a:r>
            <a:r>
              <a:rPr lang="en-US" dirty="0" err="1"/>
              <a:t>Biagio</a:t>
            </a:r>
            <a:r>
              <a:rPr lang="en-US" dirty="0"/>
              <a:t> da Cesena, said "it was mostly disgraceful that in so sacred a place there should have been depicted all those nude figures, exposing themselves so shamefully, and that it was no work for a papal chapel but rather for the public baths and taverns," Michelangelo worked da Cesena's semblance into the scene as Minos, judge of the underworld. It is said that when Cesena complained to the Pope, the pontiff responded that his jurisdiction did not extend to hell, so the portrait would have to remain.”</a:t>
            </a:r>
            <a:br>
              <a:rPr lang="en-US" dirty="0"/>
            </a:br>
            <a:r>
              <a:rPr lang="en-US" dirty="0" smtClean="0"/>
              <a:t/>
            </a:r>
            <a:br>
              <a:rPr lang="en-US" dirty="0" smtClean="0"/>
            </a:br>
            <a:r>
              <a:rPr lang="en-US" sz="1000" dirty="0" smtClean="0"/>
              <a:t>http</a:t>
            </a:r>
            <a:r>
              <a:rPr lang="en-US" sz="1000" dirty="0"/>
              <a:t>://www.artinthepicture.com/paintings/Michelangelo/The-Last-Judgment/</a:t>
            </a:r>
          </a:p>
          <a:p>
            <a:endParaRPr lang="en-US" dirty="0"/>
          </a:p>
        </p:txBody>
      </p:sp>
    </p:spTree>
    <p:extLst>
      <p:ext uri="{BB962C8B-B14F-4D97-AF65-F5344CB8AC3E}">
        <p14:creationId xmlns:p14="http://schemas.microsoft.com/office/powerpoint/2010/main" val="14846473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 imitates life.”</a:t>
            </a:r>
            <a:endParaRPr lang="en-US" dirty="0"/>
          </a:p>
        </p:txBody>
      </p:sp>
      <p:sp>
        <p:nvSpPr>
          <p:cNvPr id="3" name="Content Placeholder 2"/>
          <p:cNvSpPr>
            <a:spLocks noGrp="1"/>
          </p:cNvSpPr>
          <p:nvPr>
            <p:ph idx="1"/>
          </p:nvPr>
        </p:nvSpPr>
        <p:spPr/>
        <p:txBody>
          <a:bodyPr>
            <a:normAutofit/>
          </a:bodyPr>
          <a:lstStyle/>
          <a:p>
            <a:pPr>
              <a:spcBef>
                <a:spcPts val="1800"/>
              </a:spcBef>
            </a:pPr>
            <a:r>
              <a:rPr lang="en-US" sz="3000" dirty="0" smtClean="0"/>
              <a:t>What </a:t>
            </a:r>
            <a:r>
              <a:rPr lang="en-US" sz="3000" dirty="0"/>
              <a:t>are some modern forms of art</a:t>
            </a:r>
            <a:r>
              <a:rPr lang="en-US" sz="3000" dirty="0" smtClean="0"/>
              <a:t>?</a:t>
            </a:r>
            <a:endParaRPr lang="en-US" sz="3000" dirty="0"/>
          </a:p>
          <a:p>
            <a:pPr>
              <a:spcBef>
                <a:spcPts val="1800"/>
              </a:spcBef>
            </a:pPr>
            <a:r>
              <a:rPr lang="en-US" sz="3000" dirty="0" smtClean="0"/>
              <a:t>Do </a:t>
            </a:r>
            <a:r>
              <a:rPr lang="en-US" sz="3000" dirty="0"/>
              <a:t>any of these represent life for people in the United States? Explain.</a:t>
            </a:r>
          </a:p>
          <a:p>
            <a:pPr>
              <a:spcBef>
                <a:spcPts val="1800"/>
              </a:spcBef>
            </a:pPr>
            <a:r>
              <a:rPr lang="en-US" sz="3000" dirty="0" smtClean="0"/>
              <a:t>Where </a:t>
            </a:r>
            <a:r>
              <a:rPr lang="en-US" sz="3000" dirty="0"/>
              <a:t>do artists get ideas (inspiration) for their work</a:t>
            </a:r>
            <a:r>
              <a:rPr lang="en-US" sz="3000" dirty="0" smtClean="0"/>
              <a:t>?</a:t>
            </a:r>
            <a:endParaRPr lang="en-US" sz="3000" dirty="0"/>
          </a:p>
        </p:txBody>
      </p:sp>
    </p:spTree>
    <p:extLst>
      <p:ext uri="{BB962C8B-B14F-4D97-AF65-F5344CB8AC3E}">
        <p14:creationId xmlns:p14="http://schemas.microsoft.com/office/powerpoint/2010/main" val="37672170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clues does this picture give to what was important to people from this time?</a:t>
            </a:r>
            <a:endParaRPr lang="en-US" dirty="0"/>
          </a:p>
        </p:txBody>
      </p:sp>
      <p:pic>
        <p:nvPicPr>
          <p:cNvPr id="3" name="Picture 2"/>
          <p:cNvPicPr>
            <a:picLocks noChangeAspect="1"/>
          </p:cNvPicPr>
          <p:nvPr/>
        </p:nvPicPr>
        <p:blipFill>
          <a:blip r:embed="rId2"/>
          <a:stretch>
            <a:fillRect/>
          </a:stretch>
        </p:blipFill>
        <p:spPr>
          <a:xfrm>
            <a:off x="4392168" y="1629536"/>
            <a:ext cx="6077712" cy="4953335"/>
          </a:xfrm>
          <a:prstGeom prst="rect">
            <a:avLst/>
          </a:prstGeom>
        </p:spPr>
      </p:pic>
    </p:spTree>
    <p:extLst>
      <p:ext uri="{BB962C8B-B14F-4D97-AF65-F5344CB8AC3E}">
        <p14:creationId xmlns:p14="http://schemas.microsoft.com/office/powerpoint/2010/main" val="30470082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clues does this picture give to what was important to people from this time?</a:t>
            </a:r>
          </a:p>
        </p:txBody>
      </p:sp>
      <p:pic>
        <p:nvPicPr>
          <p:cNvPr id="3" name="Picture 2"/>
          <p:cNvPicPr>
            <a:picLocks noChangeAspect="1"/>
          </p:cNvPicPr>
          <p:nvPr/>
        </p:nvPicPr>
        <p:blipFill>
          <a:blip r:embed="rId2"/>
          <a:stretch>
            <a:fillRect/>
          </a:stretch>
        </p:blipFill>
        <p:spPr>
          <a:xfrm>
            <a:off x="3201352" y="1532264"/>
            <a:ext cx="7990904" cy="5191831"/>
          </a:xfrm>
          <a:prstGeom prst="rect">
            <a:avLst/>
          </a:prstGeom>
        </p:spPr>
      </p:pic>
    </p:spTree>
    <p:extLst>
      <p:ext uri="{BB962C8B-B14F-4D97-AF65-F5344CB8AC3E}">
        <p14:creationId xmlns:p14="http://schemas.microsoft.com/office/powerpoint/2010/main" val="16999773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9848" y="1545336"/>
            <a:ext cx="10213848" cy="3477875"/>
          </a:xfrm>
          <a:prstGeom prst="rect">
            <a:avLst/>
          </a:prstGeom>
          <a:noFill/>
        </p:spPr>
        <p:txBody>
          <a:bodyPr wrap="square" rtlCol="0">
            <a:spAutoFit/>
          </a:bodyPr>
          <a:lstStyle/>
          <a:p>
            <a:pPr algn="ctr"/>
            <a:r>
              <a:rPr lang="en-US" sz="4000" dirty="0" smtClean="0"/>
              <a:t>Now, in your notes, write a concluding statement about what we’ve discussed.</a:t>
            </a:r>
          </a:p>
          <a:p>
            <a:pPr algn="ctr"/>
            <a:endParaRPr lang="en-US" sz="4000" dirty="0"/>
          </a:p>
          <a:p>
            <a:pPr algn="ctr"/>
            <a:r>
              <a:rPr lang="en-US" sz="5000" b="1" dirty="0" smtClean="0"/>
              <a:t>How would you summarize this</a:t>
            </a:r>
          </a:p>
          <a:p>
            <a:pPr algn="ctr"/>
            <a:r>
              <a:rPr lang="en-US" sz="5000" b="1" dirty="0" smtClean="0"/>
              <a:t>in 1-2 sentences?</a:t>
            </a:r>
            <a:endParaRPr lang="en-US" sz="5000" b="1" dirty="0"/>
          </a:p>
        </p:txBody>
      </p:sp>
    </p:spTree>
    <p:extLst>
      <p:ext uri="{BB962C8B-B14F-4D97-AF65-F5344CB8AC3E}">
        <p14:creationId xmlns:p14="http://schemas.microsoft.com/office/powerpoint/2010/main" val="1459848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6000" y="2641600"/>
            <a:ext cx="10292080" cy="1323439"/>
          </a:xfrm>
          <a:prstGeom prst="rect">
            <a:avLst/>
          </a:prstGeom>
          <a:noFill/>
        </p:spPr>
        <p:txBody>
          <a:bodyPr wrap="square" rtlCol="0">
            <a:spAutoFit/>
          </a:bodyPr>
          <a:lstStyle/>
          <a:p>
            <a:pPr algn="ctr"/>
            <a:r>
              <a:rPr lang="en-US" sz="4000" b="1" dirty="0" smtClean="0"/>
              <a:t>Next, share your response with a shoulder partner.</a:t>
            </a:r>
            <a:endParaRPr lang="en-US" sz="4000" b="1" dirty="0"/>
          </a:p>
        </p:txBody>
      </p:sp>
    </p:spTree>
    <p:extLst>
      <p:ext uri="{BB962C8B-B14F-4D97-AF65-F5344CB8AC3E}">
        <p14:creationId xmlns:p14="http://schemas.microsoft.com/office/powerpoint/2010/main" val="24696584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3" name="TextBox 2"/>
          <p:cNvSpPr txBox="1"/>
          <p:nvPr/>
        </p:nvSpPr>
        <p:spPr>
          <a:xfrm>
            <a:off x="545591" y="2240280"/>
            <a:ext cx="11100816" cy="4708981"/>
          </a:xfrm>
          <a:prstGeom prst="rect">
            <a:avLst/>
          </a:prstGeom>
          <a:noFill/>
        </p:spPr>
        <p:txBody>
          <a:bodyPr wrap="square" rtlCol="0">
            <a:spAutoFit/>
          </a:bodyPr>
          <a:lstStyle/>
          <a:p>
            <a:r>
              <a:rPr lang="en-US" sz="3000" dirty="0" smtClean="0"/>
              <a:t>In </a:t>
            </a:r>
            <a:r>
              <a:rPr lang="en-US" sz="3000" dirty="0"/>
              <a:t>the 1300s, the period known as the Middle Ages was coming to an end. People throughout Europe began to realize that institutions like feudal governments and the Catholic Church were not all powerful: they had failed repeatedly to maintain peace and to provide for a continent ravaged by the Black </a:t>
            </a:r>
            <a:r>
              <a:rPr lang="en-US" sz="3000" dirty="0" smtClean="0"/>
              <a:t>Death.</a:t>
            </a:r>
          </a:p>
          <a:p>
            <a:endParaRPr lang="en-US" sz="3000" dirty="0"/>
          </a:p>
          <a:p>
            <a:r>
              <a:rPr lang="en-US" sz="3000" dirty="0" smtClean="0"/>
              <a:t>As </a:t>
            </a:r>
            <a:r>
              <a:rPr lang="en-US" sz="3000" dirty="0"/>
              <a:t>a result, Europeans began to question these institutions and the underlying assumptions which kept them in power.</a:t>
            </a:r>
          </a:p>
          <a:p>
            <a:endParaRPr lang="en-US" sz="3000" dirty="0"/>
          </a:p>
        </p:txBody>
      </p:sp>
    </p:spTree>
    <p:extLst>
      <p:ext uri="{BB962C8B-B14F-4D97-AF65-F5344CB8AC3E}">
        <p14:creationId xmlns:p14="http://schemas.microsoft.com/office/powerpoint/2010/main" val="25205095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8640" y="279400"/>
            <a:ext cx="11440160" cy="6001643"/>
          </a:xfrm>
          <a:prstGeom prst="rect">
            <a:avLst/>
          </a:prstGeom>
          <a:noFill/>
        </p:spPr>
        <p:txBody>
          <a:bodyPr wrap="square" rtlCol="0">
            <a:spAutoFit/>
          </a:bodyPr>
          <a:lstStyle/>
          <a:p>
            <a:r>
              <a:rPr lang="en-US" sz="2400" b="1" u="sng" dirty="0" smtClean="0"/>
              <a:t>Recap:</a:t>
            </a:r>
            <a:r>
              <a:rPr lang="en-US" sz="2400" b="1" dirty="0" smtClean="0"/>
              <a:t> </a:t>
            </a:r>
            <a:r>
              <a:rPr lang="en-US" sz="2400" dirty="0" smtClean="0"/>
              <a:t>In </a:t>
            </a:r>
            <a:r>
              <a:rPr lang="en-US" sz="2400" dirty="0"/>
              <a:t>addition, the Crusades had introduced Europe to </a:t>
            </a:r>
            <a:r>
              <a:rPr lang="en-US" sz="2400" b="1" dirty="0"/>
              <a:t>trade routes and new goods from Asia. </a:t>
            </a:r>
            <a:r>
              <a:rPr lang="en-US" sz="2400" dirty="0"/>
              <a:t>The resulting increase in commerce led to a wealthier, more powerful merchant class in Europe. </a:t>
            </a:r>
            <a:endParaRPr lang="en-US" sz="2400" b="1" dirty="0"/>
          </a:p>
          <a:p>
            <a:r>
              <a:rPr lang="en-US" sz="2400" b="1" dirty="0" smtClean="0"/>
              <a:t>Members </a:t>
            </a:r>
            <a:r>
              <a:rPr lang="en-US" sz="2400" b="1" dirty="0"/>
              <a:t>of this middle class </a:t>
            </a:r>
            <a:r>
              <a:rPr lang="en-US" sz="2400" dirty="0"/>
              <a:t>spent their fortunes on works like new schools, magnificent buildings, paintings, and sculptures, much of it intended for public enjoyment. Such extravagant public displays of wealth helped to raise the status of any merchant who chose to become a patron of the arts</a:t>
            </a:r>
            <a:r>
              <a:rPr lang="en-US" sz="2400" dirty="0" smtClean="0"/>
              <a:t>.</a:t>
            </a:r>
            <a:endParaRPr lang="en" sz="2400" dirty="0"/>
          </a:p>
          <a:p>
            <a:r>
              <a:rPr lang="en-US" sz="2400" b="1" dirty="0" smtClean="0"/>
              <a:t>The </a:t>
            </a:r>
            <a:r>
              <a:rPr lang="en-US" sz="2400" b="1" dirty="0"/>
              <a:t>term renaissance literally means “rebirth.” </a:t>
            </a:r>
            <a:r>
              <a:rPr lang="en-US" sz="2400" dirty="0"/>
              <a:t>This was a period in Europe when major change was taking place. In many ways, it was the rebirth (return) of Europe as it had been during the days of Ancient Greece and Rome. Trade increased, merchants became wealthy, new learning took place, interest in the arts blossomed, and towns and cities </a:t>
            </a:r>
            <a:r>
              <a:rPr lang="en-US" sz="2400" dirty="0" smtClean="0"/>
              <a:t>grew.</a:t>
            </a:r>
          </a:p>
          <a:p>
            <a:endParaRPr lang="en-US" sz="2400" b="1" dirty="0" smtClean="0"/>
          </a:p>
          <a:p>
            <a:r>
              <a:rPr lang="en-US" sz="2400" b="1" dirty="0" smtClean="0"/>
              <a:t>The </a:t>
            </a:r>
            <a:r>
              <a:rPr lang="en-US" sz="2400" b="1" dirty="0"/>
              <a:t>Renaissance also had four main intellectual characteristics: humanism, individualism, Classicism, and secularism.</a:t>
            </a:r>
          </a:p>
          <a:p>
            <a:endParaRPr lang="en-US" sz="2400" dirty="0"/>
          </a:p>
        </p:txBody>
      </p:sp>
    </p:spTree>
    <p:extLst>
      <p:ext uri="{BB962C8B-B14F-4D97-AF65-F5344CB8AC3E}">
        <p14:creationId xmlns:p14="http://schemas.microsoft.com/office/powerpoint/2010/main" val="31021181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8056" y="173736"/>
            <a:ext cx="11265408" cy="6432530"/>
          </a:xfrm>
          <a:prstGeom prst="rect">
            <a:avLst/>
          </a:prstGeom>
          <a:noFill/>
        </p:spPr>
        <p:txBody>
          <a:bodyPr wrap="square" rtlCol="0">
            <a:spAutoFit/>
          </a:bodyPr>
          <a:lstStyle/>
          <a:p>
            <a:r>
              <a:rPr lang="en-US" sz="2600" b="1" dirty="0"/>
              <a:t>If art truly does imitate life, it should be possible to find examples of the Renaissance characteristics in artwork from that time </a:t>
            </a:r>
            <a:r>
              <a:rPr lang="en-US" sz="2600" b="1" dirty="0" smtClean="0"/>
              <a:t>period.</a:t>
            </a:r>
            <a:endParaRPr lang="en-US" sz="2600" b="1" dirty="0"/>
          </a:p>
          <a:p>
            <a:r>
              <a:rPr lang="en-US" sz="2400" dirty="0" smtClean="0"/>
              <a:t>Analyze </a:t>
            </a:r>
            <a:r>
              <a:rPr lang="en-US" sz="2400" dirty="0"/>
              <a:t>the following Renaissance painting </a:t>
            </a:r>
            <a:r>
              <a:rPr lang="en-US" sz="2400" i="1" dirty="0"/>
              <a:t>School of Athens </a:t>
            </a:r>
            <a:r>
              <a:rPr lang="en-US" sz="2400" dirty="0"/>
              <a:t>by Raphael. Describe evidence of each characteristic as it appears in the </a:t>
            </a:r>
            <a:r>
              <a:rPr lang="en-US" sz="2400" dirty="0" smtClean="0"/>
              <a:t>painting. (Write the following definitions, as well as your </a:t>
            </a:r>
            <a:r>
              <a:rPr lang="en-US" sz="2400" dirty="0"/>
              <a:t>explanation </a:t>
            </a:r>
            <a:r>
              <a:rPr lang="en-US" sz="2400" dirty="0" smtClean="0"/>
              <a:t>for how each is or is not represented in </a:t>
            </a:r>
            <a:r>
              <a:rPr lang="en-US" sz="2400" i="1" dirty="0" smtClean="0"/>
              <a:t>School of Athens, </a:t>
            </a:r>
            <a:r>
              <a:rPr lang="en-US" sz="2400" dirty="0" smtClean="0"/>
              <a:t>in your notes.)</a:t>
            </a:r>
            <a:endParaRPr lang="en-US" sz="2400" dirty="0"/>
          </a:p>
          <a:p>
            <a:endParaRPr lang="en" sz="2400" b="1" dirty="0"/>
          </a:p>
          <a:p>
            <a:r>
              <a:rPr lang="en-US" sz="2400" u="sng" dirty="0" smtClean="0"/>
              <a:t>Humanism</a:t>
            </a:r>
            <a:r>
              <a:rPr lang="en-US" sz="2400" dirty="0" smtClean="0"/>
              <a:t>: Studying topics related to humans, their accomplishments, and their potential.  (The humanities are subjects like art, philosophy, history, English, etc.)</a:t>
            </a:r>
            <a:endParaRPr lang="en-US" sz="2400" dirty="0"/>
          </a:p>
          <a:p>
            <a:r>
              <a:rPr lang="en-US" sz="2400" u="sng" dirty="0" smtClean="0"/>
              <a:t>Individualism</a:t>
            </a:r>
            <a:r>
              <a:rPr lang="en-US" sz="2400" dirty="0" smtClean="0"/>
              <a:t>: Belief in the unique qualities of every human being.  This idea emphasizes the worth of every human being and celebrates diversity.</a:t>
            </a:r>
            <a:endParaRPr lang="en-US" sz="2400" dirty="0"/>
          </a:p>
          <a:p>
            <a:r>
              <a:rPr lang="en-US" sz="2400" u="sng" dirty="0" smtClean="0"/>
              <a:t>Classicism</a:t>
            </a:r>
            <a:r>
              <a:rPr lang="en-US" sz="2400" dirty="0" smtClean="0"/>
              <a:t>: Having an interest in the art and learning of Ancient Greece and Rome.</a:t>
            </a:r>
            <a:br>
              <a:rPr lang="en-US" sz="2400" dirty="0" smtClean="0"/>
            </a:br>
            <a:r>
              <a:rPr lang="en-US" sz="2400" u="sng" dirty="0" smtClean="0"/>
              <a:t>Secularism</a:t>
            </a:r>
            <a:r>
              <a:rPr lang="en-US" sz="2400" dirty="0" smtClean="0"/>
              <a:t>: Non-religious subject matter and themes</a:t>
            </a:r>
          </a:p>
          <a:p>
            <a:endParaRPr lang="en-US" sz="2400" dirty="0"/>
          </a:p>
          <a:p>
            <a:r>
              <a:rPr lang="en-US" sz="2400" u="sng" dirty="0" smtClean="0"/>
              <a:t>Additionally, answer</a:t>
            </a:r>
            <a:r>
              <a:rPr lang="en-US" sz="2400" dirty="0" smtClean="0"/>
              <a:t>: Does </a:t>
            </a:r>
            <a:r>
              <a:rPr lang="en-US" sz="2400" dirty="0"/>
              <a:t>this painting look realistic? Why or why not</a:t>
            </a:r>
            <a:r>
              <a:rPr lang="en-US" sz="2400" dirty="0" smtClean="0"/>
              <a:t>?</a:t>
            </a:r>
            <a:endParaRPr lang="en-US" sz="2400" dirty="0"/>
          </a:p>
        </p:txBody>
      </p:sp>
    </p:spTree>
    <p:extLst>
      <p:ext uri="{BB962C8B-B14F-4D97-AF65-F5344CB8AC3E}">
        <p14:creationId xmlns:p14="http://schemas.microsoft.com/office/powerpoint/2010/main" val="35432292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F03B5E"/>
      </a:accent1>
      <a:accent2>
        <a:srgbClr val="DC6FEC"/>
      </a:accent2>
      <a:accent3>
        <a:srgbClr val="60B1F2"/>
      </a:accent3>
      <a:accent4>
        <a:srgbClr val="6AD5BB"/>
      </a:accent4>
      <a:accent5>
        <a:srgbClr val="E8AB4E"/>
      </a:accent5>
      <a:accent6>
        <a:srgbClr val="F56447"/>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ACECE1E4-636E-48DB-87ED-4A76DC93378F}"/>
    </a:ext>
  </a:extLst>
</a:theme>
</file>

<file path=docProps/app.xml><?xml version="1.0" encoding="utf-8"?>
<Properties xmlns="http://schemas.openxmlformats.org/officeDocument/2006/extended-properties" xmlns:vt="http://schemas.openxmlformats.org/officeDocument/2006/docPropsVTypes">
  <Template>TC103457503[[fn=Quotable]]</Template>
  <TotalTime>3001</TotalTime>
  <Words>738</Words>
  <Application>Microsoft Office PowerPoint</Application>
  <PresentationFormat>Widescreen</PresentationFormat>
  <Paragraphs>38</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Century Gothic</vt:lpstr>
      <vt:lpstr>Wingdings 2</vt:lpstr>
      <vt:lpstr>Quotable</vt:lpstr>
      <vt:lpstr>Art Imitates Life </vt:lpstr>
      <vt:lpstr>“Art imitates life.”</vt:lpstr>
      <vt:lpstr>What clues does this picture give to what was important to people from this time?</vt:lpstr>
      <vt:lpstr>What clues does this picture give to what was important to people from this time?</vt:lpstr>
      <vt:lpstr>PowerPoint Presentation</vt:lpstr>
      <vt:lpstr>PowerPoint Presentation</vt:lpstr>
      <vt:lpstr>Re-cap…</vt:lpstr>
      <vt:lpstr>PowerPoint Presentation</vt:lpstr>
      <vt:lpstr>PowerPoint Presentation</vt:lpstr>
      <vt:lpstr>PowerPoint Presentation</vt:lpstr>
      <vt:lpstr>PowerPoint Presentation</vt:lpstr>
      <vt:lpstr>PowerPoint Presentation</vt:lpstr>
    </vt:vector>
  </TitlesOfParts>
  <Company>USD497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 Imitates Life </dc:title>
  <dc:creator>Jordan Boyd</dc:creator>
  <cp:lastModifiedBy>Jordan Boyd</cp:lastModifiedBy>
  <cp:revision>10</cp:revision>
  <dcterms:created xsi:type="dcterms:W3CDTF">2014-09-18T02:58:56Z</dcterms:created>
  <dcterms:modified xsi:type="dcterms:W3CDTF">2016-09-09T02:08:21Z</dcterms:modified>
</cp:coreProperties>
</file>