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0" r:id="rId2"/>
    <p:sldId id="263" r:id="rId3"/>
    <p:sldId id="281" r:id="rId4"/>
    <p:sldId id="287" r:id="rId5"/>
    <p:sldId id="265" r:id="rId6"/>
    <p:sldId id="282" r:id="rId7"/>
    <p:sldId id="283" r:id="rId8"/>
    <p:sldId id="284" r:id="rId9"/>
    <p:sldId id="264" r:id="rId10"/>
    <p:sldId id="285" r:id="rId11"/>
    <p:sldId id="286" r:id="rId12"/>
    <p:sldId id="269" r:id="rId13"/>
    <p:sldId id="270" r:id="rId14"/>
    <p:sldId id="272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391" autoAdjust="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8D765ED-401B-4DE6-A2BC-9927B1EB9F70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31CE918-8C21-40C3-8AAA-B4CDAECAC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5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5444A26-3906-48DA-B898-6EF77FAEE6FE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ECC7F6-3203-4455-99C3-0FB86949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04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11FAC-49F5-4B80-81C1-E6B021C140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1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11FAC-49F5-4B80-81C1-E6B021C140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68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11FAC-49F5-4B80-81C1-E6B021C140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11FAC-49F5-4B80-81C1-E6B021C140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31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11FAC-49F5-4B80-81C1-E6B021C140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8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11FAC-49F5-4B80-81C1-E6B021C140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07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11FAC-49F5-4B80-81C1-E6B021C140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90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3BE2-FFC7-4E7B-A038-BE59C21A88CB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FFB5-4539-4CB5-9B98-ED00C26A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6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3BE2-FFC7-4E7B-A038-BE59C21A88CB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FFB5-4539-4CB5-9B98-ED00C26A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78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3BE2-FFC7-4E7B-A038-BE59C21A88CB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FFB5-4539-4CB5-9B98-ED00C26A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9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3BE2-FFC7-4E7B-A038-BE59C21A88CB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FFB5-4539-4CB5-9B98-ED00C26A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2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3BE2-FFC7-4E7B-A038-BE59C21A88CB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FFB5-4539-4CB5-9B98-ED00C26A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94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3BE2-FFC7-4E7B-A038-BE59C21A88CB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FFB5-4539-4CB5-9B98-ED00C26A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2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3BE2-FFC7-4E7B-A038-BE59C21A88CB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FFB5-4539-4CB5-9B98-ED00C26A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6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3BE2-FFC7-4E7B-A038-BE59C21A88CB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FFB5-4539-4CB5-9B98-ED00C26A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5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3BE2-FFC7-4E7B-A038-BE59C21A88CB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FFB5-4539-4CB5-9B98-ED00C26A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0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3BE2-FFC7-4E7B-A038-BE59C21A88CB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FFB5-4539-4CB5-9B98-ED00C26A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9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3BE2-FFC7-4E7B-A038-BE59C21A88CB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FFB5-4539-4CB5-9B98-ED00C26A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73BE2-FFC7-4E7B-A038-BE59C21A88CB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0FFB5-4539-4CB5-9B98-ED00C26A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7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281.photobucket.com/albums/kk204/StudentHandoutsInc/MapofEuropein1812-1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www.youtube.com/watch?v=CAjWUrwvxs4&amp;index=14&amp;list=PLwxNMb28XmpfEr2zNKQfU97eyEs70krSb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848600" cy="67056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Absolutism: Response to Crisis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" y="990600"/>
            <a:ext cx="11338560" cy="5867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en-US" sz="2400" b="1" dirty="0">
                <a:latin typeface="Cambria" panose="02040503050406030204" pitchFamily="18" charset="0"/>
              </a:rPr>
              <a:t>Causes of the Rise of Absolutism</a:t>
            </a:r>
          </a:p>
          <a:p>
            <a:pPr lvl="1"/>
            <a:r>
              <a:rPr lang="en-US" altLang="en-US" sz="2000" dirty="0">
                <a:latin typeface="Cambria" panose="02040503050406030204" pitchFamily="18" charset="0"/>
              </a:rPr>
              <a:t>Justification: The Divine Right of Kings</a:t>
            </a:r>
          </a:p>
          <a:p>
            <a:pPr lvl="2"/>
            <a:r>
              <a:rPr lang="en-US" altLang="en-US" sz="1800" dirty="0">
                <a:latin typeface="Cambria" panose="02040503050406030204" pitchFamily="18" charset="0"/>
              </a:rPr>
              <a:t>Rulers received power from God, must only answer to God</a:t>
            </a:r>
          </a:p>
          <a:p>
            <a:pPr lvl="1"/>
            <a:r>
              <a:rPr lang="en-US" altLang="en-US" sz="2000" dirty="0">
                <a:latin typeface="Cambria" panose="02040503050406030204" pitchFamily="18" charset="0"/>
              </a:rPr>
              <a:t>Religious Crisis Throughout Europe</a:t>
            </a:r>
          </a:p>
          <a:p>
            <a:pPr lvl="2"/>
            <a:r>
              <a:rPr lang="en-US" altLang="en-US" sz="1800" dirty="0">
                <a:latin typeface="Cambria" panose="02040503050406030204" pitchFamily="18" charset="0"/>
              </a:rPr>
              <a:t>Catholics/Protestants fighting for faith, kingdoms fighting for power</a:t>
            </a:r>
          </a:p>
          <a:p>
            <a:pPr lvl="2"/>
            <a:r>
              <a:rPr lang="en-US" altLang="en-US" sz="1800" dirty="0">
                <a:latin typeface="Cambria" panose="02040503050406030204" pitchFamily="18" charset="0"/>
              </a:rPr>
              <a:t>Having a single ruler with a single faith hoped to end religious warfare in land</a:t>
            </a:r>
          </a:p>
          <a:p>
            <a:pPr lvl="1"/>
            <a:r>
              <a:rPr lang="en-US" altLang="en-US" sz="2000" dirty="0">
                <a:latin typeface="Cambria" panose="02040503050406030204" pitchFamily="18" charset="0"/>
              </a:rPr>
              <a:t>Mercantilism: The Wealth of the Nation</a:t>
            </a:r>
          </a:p>
          <a:p>
            <a:pPr lvl="2"/>
            <a:r>
              <a:rPr lang="en-US" altLang="en-US" sz="1800" dirty="0">
                <a:latin typeface="Cambria" panose="02040503050406030204" pitchFamily="18" charset="0"/>
              </a:rPr>
              <a:t>As kingdoms became nations, economics led to the concentration of power ($)</a:t>
            </a:r>
          </a:p>
          <a:p>
            <a:pPr lvl="2"/>
            <a:r>
              <a:rPr lang="en-US" altLang="en-US" sz="1800" dirty="0">
                <a:latin typeface="Cambria" panose="02040503050406030204" pitchFamily="18" charset="0"/>
              </a:rPr>
              <a:t>Rulers funded voyages, collected profits</a:t>
            </a:r>
          </a:p>
          <a:p>
            <a:pPr>
              <a:buNone/>
            </a:pPr>
            <a:r>
              <a:rPr lang="en-US" altLang="en-US" sz="2400" b="1" dirty="0">
                <a:latin typeface="Cambria" panose="02040503050406030204" pitchFamily="18" charset="0"/>
              </a:rPr>
              <a:t>Effects of the Rise of Absolutism</a:t>
            </a:r>
          </a:p>
          <a:p>
            <a:pPr lvl="1"/>
            <a:r>
              <a:rPr lang="en-US" altLang="en-US" sz="2000" dirty="0">
                <a:latin typeface="Cambria" panose="02040503050406030204" pitchFamily="18" charset="0"/>
              </a:rPr>
              <a:t>Solidification of nation-state authority</a:t>
            </a:r>
          </a:p>
          <a:p>
            <a:pPr lvl="2"/>
            <a:r>
              <a:rPr lang="en-US" altLang="en-US" sz="1800" dirty="0">
                <a:latin typeface="Cambria" panose="02040503050406030204" pitchFamily="18" charset="0"/>
              </a:rPr>
              <a:t>Decrease in the influence of nobility</a:t>
            </a:r>
          </a:p>
          <a:p>
            <a:pPr lvl="1"/>
            <a:r>
              <a:rPr lang="en-US" altLang="en-US" sz="2000" dirty="0">
                <a:latin typeface="Cambria" panose="02040503050406030204" pitchFamily="18" charset="0"/>
              </a:rPr>
              <a:t>Rise of standing armies, bureaucracies</a:t>
            </a:r>
          </a:p>
          <a:p>
            <a:pPr lvl="1"/>
            <a:r>
              <a:rPr lang="en-US" altLang="en-US" sz="2000" dirty="0">
                <a:latin typeface="Cambria" panose="02040503050406030204" pitchFamily="18" charset="0"/>
              </a:rPr>
              <a:t>Codification of national laws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43842" y="1408361"/>
            <a:ext cx="1840578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King Louis XIV of France</a:t>
            </a:r>
          </a:p>
        </p:txBody>
      </p:sp>
      <p:pic>
        <p:nvPicPr>
          <p:cNvPr id="1026" name="Picture 2" descr="http://lewebpedagogique.com/regisgaudemer/files/2009/10/louis-xi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92450" y="2103121"/>
            <a:ext cx="3143362" cy="45801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79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eclaration_of_independence"/>
          <p:cNvPicPr>
            <a:picLocks noChangeAspect="1" noChangeArrowheads="1"/>
          </p:cNvPicPr>
          <p:nvPr/>
        </p:nvPicPr>
        <p:blipFill>
          <a:blip r:embed="rId3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482" y="1443747"/>
            <a:ext cx="2904077" cy="3605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848600" cy="67056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Ideas Spark Revolution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90600"/>
            <a:ext cx="8991600" cy="5867400"/>
          </a:xfrm>
        </p:spPr>
        <p:txBody>
          <a:bodyPr>
            <a:noAutofit/>
          </a:bodyPr>
          <a:lstStyle/>
          <a:p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Rousseau: Social Contract gets radical</a:t>
            </a:r>
          </a:p>
          <a:p>
            <a:pPr lvl="1"/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Lacked popular support within Europe, but…</a:t>
            </a:r>
          </a:p>
          <a:p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British Colonists saw in Enlightenment a justification for independence</a:t>
            </a:r>
          </a:p>
          <a:p>
            <a:pPr lvl="1"/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Elite, educated colonists read </a:t>
            </a:r>
            <a:r>
              <a:rPr lang="en-US" sz="2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Encyclopedia</a:t>
            </a:r>
          </a:p>
          <a:p>
            <a:pPr lvl="2"/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Independence would mean more power/wealth</a:t>
            </a:r>
          </a:p>
          <a:p>
            <a:pPr lvl="2"/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Distance from monarch made rebellion easier</a:t>
            </a:r>
          </a:p>
          <a:p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American Revolution (1776-1783)</a:t>
            </a:r>
          </a:p>
          <a:p>
            <a:pPr lvl="1"/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Increased taxes led to unrest among colonists</a:t>
            </a:r>
          </a:p>
          <a:p>
            <a:pPr lvl="2"/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“No taxation without representation”</a:t>
            </a:r>
          </a:p>
          <a:p>
            <a:pPr lvl="1"/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July 4</a:t>
            </a:r>
            <a:r>
              <a:rPr lang="en-US" sz="21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1776: Declaration of Independence</a:t>
            </a:r>
          </a:p>
          <a:p>
            <a:pPr lvl="2"/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List of complaints against British, King George</a:t>
            </a:r>
          </a:p>
          <a:p>
            <a:pPr lvl="2"/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Written by Jefferson, filled w/ Enlightened ideas</a:t>
            </a:r>
          </a:p>
          <a:p>
            <a:pPr lvl="1"/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U.S. Constitution created federal system</a:t>
            </a:r>
          </a:p>
          <a:p>
            <a:pPr lvl="2"/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 shared between states, central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govt</a:t>
            </a: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Enlightenment ideas put into practice: limited government, rule of law, separation of powers, separation of church &amp; state, laissez-fair market</a:t>
            </a:r>
          </a:p>
          <a:p>
            <a:pPr lvl="2"/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6365" y="894008"/>
            <a:ext cx="3378154" cy="646331"/>
          </a:xfrm>
          <a:prstGeom prst="rect">
            <a:avLst/>
          </a:prstGeom>
          <a:gradFill>
            <a:gsLst>
              <a:gs pos="0">
                <a:schemeClr val="accent4">
                  <a:tint val="15000"/>
                  <a:satMod val="250000"/>
                </a:schemeClr>
              </a:gs>
              <a:gs pos="49000">
                <a:schemeClr val="accent4">
                  <a:tint val="50000"/>
                  <a:satMod val="200000"/>
                </a:schemeClr>
              </a:gs>
              <a:gs pos="49100">
                <a:schemeClr val="accent4">
                  <a:tint val="64000"/>
                  <a:satMod val="160000"/>
                </a:schemeClr>
              </a:gs>
              <a:gs pos="92000">
                <a:schemeClr val="accent4">
                  <a:tint val="50000"/>
                  <a:satMod val="200000"/>
                </a:schemeClr>
              </a:gs>
              <a:gs pos="100000">
                <a:schemeClr val="accent4">
                  <a:tint val="43000"/>
                  <a:satMod val="19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Benjamin Franklin, George Washington, and Thomas Jefferson were all students of the Enlightenment.</a:t>
            </a:r>
            <a:endParaRPr lang="en-US" sz="1200" dirty="0"/>
          </a:p>
        </p:txBody>
      </p:sp>
      <p:pic>
        <p:nvPicPr>
          <p:cNvPr id="7" name="Picture 10" descr="photo-we-the-people-american-constitu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981" y="4777180"/>
            <a:ext cx="2629938" cy="1761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7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430" y="157228"/>
            <a:ext cx="7848600" cy="67056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Ideas Spark Revolution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18" y="1275080"/>
            <a:ext cx="8239760" cy="5867400"/>
          </a:xfrm>
        </p:spPr>
        <p:txBody>
          <a:bodyPr>
            <a:normAutofit/>
          </a:bodyPr>
          <a:lstStyle/>
          <a:p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Haitian Revolution (1791-1803)</a:t>
            </a:r>
          </a:p>
          <a:p>
            <a:pPr lvl="1"/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Largest and most successful slave rebellion</a:t>
            </a:r>
          </a:p>
          <a:p>
            <a:pPr lvl="1"/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Saint Dominique: wealthy, slave-based economy</a:t>
            </a:r>
          </a:p>
          <a:p>
            <a:pPr lvl="1"/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Social groups: white planters and petit </a:t>
            </a:r>
            <a:r>
              <a:rPr lang="en-US" sz="2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blancs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supported slavery, while blacks who were free, enslaved, or runaways did not support slavery</a:t>
            </a:r>
          </a:p>
          <a:p>
            <a:pPr lvl="1"/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Inspired by French Revolution</a:t>
            </a:r>
          </a:p>
          <a:p>
            <a:pPr lvl="1"/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Three-sided civil war broke out</a:t>
            </a:r>
          </a:p>
          <a:p>
            <a:pPr lvl="1"/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Toussaint </a:t>
            </a:r>
            <a:r>
              <a:rPr lang="en-US" sz="2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L’Ouverture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Napoleon failed to restore French rule</a:t>
            </a:r>
          </a:p>
          <a:p>
            <a:pPr lvl="1"/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First what?</a:t>
            </a:r>
          </a:p>
          <a:p>
            <a:pPr lvl="1"/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Second  what?</a:t>
            </a:r>
          </a:p>
          <a:p>
            <a:pPr lvl="2"/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https://upload.wikimedia.org/wikipedia/commons/3/3a/San_Domin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78" y="81280"/>
            <a:ext cx="3442056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eformation.org/en-toussaint-louver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30" y="3006342"/>
            <a:ext cx="2471104" cy="369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operationworld.org/files/ow/maps/lgmap/hait-MMAP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321" y="4495800"/>
            <a:ext cx="312326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80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bg1"/>
                </a:solidFill>
                <a:latin typeface="Cambria" panose="02040503050406030204" pitchFamily="18" charset="0"/>
              </a:rPr>
              <a:t>Roots of the French Revolution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4000" y="624840"/>
            <a:ext cx="10149840" cy="6019800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More Complex, Violent, Radical than U.S.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Both long-term &amp; immediate causes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The Three Estates (Long-term cause)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  <a:latin typeface="Cambria" panose="02040503050406030204" pitchFamily="18" charset="0"/>
              </a:rPr>
              <a:t>Centuries-old French social class system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  <a:latin typeface="Cambria" panose="02040503050406030204" pitchFamily="18" charset="0"/>
              </a:rPr>
              <a:t>Clergy: 0.5% of pop., 10% of land, no tax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  <a:latin typeface="Cambria" panose="02040503050406030204" pitchFamily="18" charset="0"/>
              </a:rPr>
              <a:t>Nobility: 1.5% of pop, 25% of land, no tax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  <a:latin typeface="Cambria" panose="02040503050406030204" pitchFamily="18" charset="0"/>
              </a:rPr>
              <a:t>Commoners: 98% of pop, 65% of land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Paid 100% of the taxes in France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peasants, craftsmen, “bourgeoisie”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French Financial Crisis (immediate cause)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  <a:latin typeface="Cambria" panose="02040503050406030204" pitchFamily="18" charset="0"/>
              </a:rPr>
              <a:t>Drought, spending forced king Louis XVI to call upon Estates-General to raise taxes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Each estate gets 1 vote, who gets screwed?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Third Estate formed National Assembly, pledged to complete French Constitution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Louis XVI planned to use army, but…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Parisian Peasants storm the Bastille, Army stepped aside, revolution began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July 14</a:t>
            </a:r>
            <a:r>
              <a:rPr lang="en-US" altLang="en-US" sz="2000" baseline="30000" dirty="0">
                <a:solidFill>
                  <a:schemeClr val="bg1"/>
                </a:solidFill>
                <a:latin typeface="Cambria" panose="02040503050406030204" pitchFamily="18" charset="0"/>
              </a:rPr>
              <a:t>th</a:t>
            </a:r>
            <a:r>
              <a:rPr lang="en-US" alt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, 1789 (“Bastille Day”) 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5680"/>
            <a:ext cx="2830874" cy="235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281" y="838200"/>
            <a:ext cx="25622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6758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bg1"/>
                </a:solidFill>
                <a:latin typeface="Cambria" panose="02040503050406030204" pitchFamily="18" charset="0"/>
              </a:rPr>
              <a:t>French Revolution Gets Radical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760" y="609600"/>
            <a:ext cx="8981440" cy="6248400"/>
          </a:xfrm>
        </p:spPr>
        <p:txBody>
          <a:bodyPr>
            <a:normAutofit/>
          </a:bodyPr>
          <a:lstStyle/>
          <a:p>
            <a:pPr marL="533400" indent="-533400" algn="ctr">
              <a:spcBef>
                <a:spcPts val="0"/>
              </a:spcBef>
              <a:buNone/>
            </a:pPr>
            <a:r>
              <a:rPr lang="en-US" altLang="en-US" sz="2200" i="1" dirty="0">
                <a:solidFill>
                  <a:schemeClr val="bg1"/>
                </a:solidFill>
                <a:latin typeface="Cambria" panose="02040503050406030204" pitchFamily="18" charset="0"/>
              </a:rPr>
              <a:t>“Liberty, Equality, Fraternity</a:t>
            </a:r>
            <a:r>
              <a:rPr lang="en-US" altLang="en-US" sz="2200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!!!”</a:t>
            </a:r>
            <a:br>
              <a:rPr lang="en-US" altLang="en-US" sz="2200" i="1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endParaRPr lang="en-US" altLang="en-US" sz="2200" i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533400" indent="-533400">
              <a:spcBef>
                <a:spcPts val="0"/>
              </a:spcBef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Cambria" panose="02040503050406030204" pitchFamily="18" charset="0"/>
              </a:rPr>
              <a:t>The National Assembly (Third Estate)</a:t>
            </a:r>
          </a:p>
          <a:p>
            <a:pPr marL="914400" lvl="1" indent="-457200">
              <a:spcBef>
                <a:spcPts val="0"/>
              </a:spcBef>
            </a:pPr>
            <a:r>
              <a:rPr lang="en-US" altLang="en-US" sz="2200" i="1" dirty="0">
                <a:solidFill>
                  <a:schemeClr val="bg1"/>
                </a:solidFill>
                <a:latin typeface="Cambria" panose="02040503050406030204" pitchFamily="18" charset="0"/>
              </a:rPr>
              <a:t>Declaration of the Rights of Man </a:t>
            </a:r>
          </a:p>
          <a:p>
            <a:pPr marL="1295400" lvl="2" indent="-381000">
              <a:spcBef>
                <a:spcPts val="0"/>
              </a:spcBef>
            </a:pPr>
            <a:r>
              <a:rPr lang="en-US" altLang="en-US" sz="2200" dirty="0">
                <a:solidFill>
                  <a:schemeClr val="bg1"/>
                </a:solidFill>
                <a:latin typeface="Cambria" panose="02040503050406030204" pitchFamily="18" charset="0"/>
              </a:rPr>
              <a:t>Enlightened bill of rights, rule of law</a:t>
            </a:r>
          </a:p>
          <a:p>
            <a:pPr marL="1295400" lvl="2" indent="-381000">
              <a:spcBef>
                <a:spcPts val="0"/>
              </a:spcBef>
            </a:pPr>
            <a:r>
              <a:rPr lang="en-US" altLang="en-US" sz="2200" dirty="0">
                <a:solidFill>
                  <a:schemeClr val="bg1"/>
                </a:solidFill>
                <a:latin typeface="Cambria" panose="02040503050406030204" pitchFamily="18" charset="0"/>
              </a:rPr>
              <a:t>Created constitutional monarchy</a:t>
            </a:r>
          </a:p>
          <a:p>
            <a:pPr marL="914400" lvl="1" indent="-457200">
              <a:spcBef>
                <a:spcPts val="0"/>
              </a:spcBef>
            </a:pPr>
            <a:r>
              <a:rPr lang="en-US" altLang="en-US" sz="2200" dirty="0">
                <a:solidFill>
                  <a:schemeClr val="bg1"/>
                </a:solidFill>
                <a:latin typeface="Cambria" panose="02040503050406030204" pitchFamily="18" charset="0"/>
              </a:rPr>
              <a:t>Louis XVI initially refused to recognize…</a:t>
            </a:r>
          </a:p>
          <a:p>
            <a:pPr marL="533400" indent="-533400">
              <a:spcBef>
                <a:spcPts val="0"/>
              </a:spcBef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Cambria" panose="02040503050406030204" pitchFamily="18" charset="0"/>
              </a:rPr>
              <a:t>The National Convention (1792-1795)</a:t>
            </a:r>
          </a:p>
          <a:p>
            <a:pPr marL="914400" lvl="1" indent="-457200">
              <a:spcBef>
                <a:spcPts val="0"/>
              </a:spcBef>
            </a:pPr>
            <a:r>
              <a:rPr lang="en-US" altLang="en-US" sz="2200" dirty="0">
                <a:solidFill>
                  <a:schemeClr val="bg1"/>
                </a:solidFill>
                <a:latin typeface="Cambria" panose="02040503050406030204" pitchFamily="18" charset="0"/>
              </a:rPr>
              <a:t>Decided Louis’ fate, arrested for treason</a:t>
            </a:r>
          </a:p>
          <a:p>
            <a:pPr marL="1295400" lvl="2" indent="-381000">
              <a:spcBef>
                <a:spcPts val="0"/>
              </a:spcBef>
            </a:pPr>
            <a:r>
              <a:rPr lang="en-US" altLang="en-US" sz="2200" dirty="0">
                <a:solidFill>
                  <a:schemeClr val="bg1"/>
                </a:solidFill>
                <a:latin typeface="Cambria" panose="02040503050406030204" pitchFamily="18" charset="0"/>
              </a:rPr>
              <a:t>After much debate: death by guillotine</a:t>
            </a:r>
          </a:p>
          <a:p>
            <a:pPr marL="914400" lvl="1" indent="-457200">
              <a:spcBef>
                <a:spcPts val="0"/>
              </a:spcBef>
            </a:pPr>
            <a:r>
              <a:rPr lang="en-US" altLang="en-US" sz="2200" dirty="0">
                <a:solidFill>
                  <a:schemeClr val="bg1"/>
                </a:solidFill>
                <a:latin typeface="Cambria" panose="02040503050406030204" pitchFamily="18" charset="0"/>
              </a:rPr>
              <a:t>Reign of Terror</a:t>
            </a:r>
          </a:p>
          <a:p>
            <a:pPr marL="1295400" lvl="2" indent="-381000">
              <a:spcBef>
                <a:spcPts val="0"/>
              </a:spcBef>
            </a:pPr>
            <a:r>
              <a:rPr lang="en-US" altLang="en-US" sz="2200" dirty="0">
                <a:solidFill>
                  <a:schemeClr val="bg1"/>
                </a:solidFill>
                <a:latin typeface="Cambria" panose="02040503050406030204" pitchFamily="18" charset="0"/>
              </a:rPr>
              <a:t>Committee of Public Safety: faced risk of civil war, attack from neighboring kings</a:t>
            </a:r>
          </a:p>
          <a:p>
            <a:pPr marL="1295400" lvl="2" indent="-381000">
              <a:spcBef>
                <a:spcPts val="0"/>
              </a:spcBef>
            </a:pPr>
            <a:r>
              <a:rPr lang="en-US" altLang="en-US" sz="2200" dirty="0">
                <a:solidFill>
                  <a:schemeClr val="bg1"/>
                </a:solidFill>
                <a:latin typeface="Cambria" panose="02040503050406030204" pitchFamily="18" charset="0"/>
              </a:rPr>
              <a:t>~17,000 opponents of revolution sent to guillotine for treason (enlightened rule?)</a:t>
            </a:r>
          </a:p>
          <a:p>
            <a:pPr marL="1295400" lvl="2" indent="-381000">
              <a:spcBef>
                <a:spcPts val="0"/>
              </a:spcBef>
            </a:pPr>
            <a:r>
              <a:rPr lang="en-US" altLang="en-US" sz="2200" dirty="0">
                <a:solidFill>
                  <a:schemeClr val="bg1"/>
                </a:solidFill>
                <a:latin typeface="Cambria" panose="02040503050406030204" pitchFamily="18" charset="0"/>
              </a:rPr>
              <a:t>Leader Robespierre later arrested, killed</a:t>
            </a:r>
          </a:p>
          <a:p>
            <a:pPr marL="533400" indent="-533400">
              <a:spcBef>
                <a:spcPts val="0"/>
              </a:spcBef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Cambria" panose="02040503050406030204" pitchFamily="18" charset="0"/>
              </a:rPr>
              <a:t>The Directory (1795-1799)</a:t>
            </a:r>
          </a:p>
          <a:p>
            <a:pPr marL="914400" lvl="1" indent="-457200">
              <a:spcBef>
                <a:spcPts val="0"/>
              </a:spcBef>
            </a:pPr>
            <a:r>
              <a:rPr lang="en-US" altLang="en-US" sz="2200" dirty="0">
                <a:solidFill>
                  <a:schemeClr val="bg1"/>
                </a:solidFill>
                <a:latin typeface="Cambria" panose="02040503050406030204" pitchFamily="18" charset="0"/>
              </a:rPr>
              <a:t>Corrupt Replacement gov’t, total failure</a:t>
            </a:r>
          </a:p>
          <a:p>
            <a:pPr marL="914400" lvl="1" indent="-457200">
              <a:spcBef>
                <a:spcPts val="0"/>
              </a:spcBef>
            </a:pPr>
            <a:r>
              <a:rPr lang="en-US" altLang="en-US" sz="2200" dirty="0">
                <a:solidFill>
                  <a:schemeClr val="bg1"/>
                </a:solidFill>
                <a:latin typeface="Cambria" panose="02040503050406030204" pitchFamily="18" charset="0"/>
              </a:rPr>
              <a:t>Creates opportunity for Napoleon Bonaparte to gain complete control…</a:t>
            </a:r>
          </a:p>
        </p:txBody>
      </p:sp>
      <p:pic>
        <p:nvPicPr>
          <p:cNvPr id="15364" name="Picture 10" descr="french-revolution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480" y="838200"/>
            <a:ext cx="33528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394" y="3733800"/>
            <a:ext cx="224948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6588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bg1"/>
                </a:solidFill>
                <a:latin typeface="Cambria" panose="02040503050406030204" pitchFamily="18" charset="0"/>
              </a:rPr>
              <a:t>The Age of Napoleon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" y="609600"/>
            <a:ext cx="8622030" cy="6248400"/>
          </a:xfrm>
          <a:noFill/>
        </p:spPr>
        <p:txBody>
          <a:bodyPr>
            <a:noAutofit/>
          </a:bodyPr>
          <a:lstStyle/>
          <a:p>
            <a:pPr marL="533400" indent="-533400">
              <a:lnSpc>
                <a:spcPct val="95000"/>
              </a:lnSpc>
              <a:spcBef>
                <a:spcPts val="0"/>
              </a:spcBef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Cambria" panose="02040503050406030204" pitchFamily="18" charset="0"/>
              </a:rPr>
              <a:t>Napoleon Bonaparte’s Rise to Power</a:t>
            </a:r>
          </a:p>
          <a:p>
            <a:pPr marL="914400" lvl="1" indent="-457200">
              <a:lnSpc>
                <a:spcPct val="95000"/>
              </a:lnSpc>
              <a:spcBef>
                <a:spcPts val="0"/>
              </a:spcBef>
            </a:pPr>
            <a:r>
              <a:rPr lang="en-US" altLang="en-US" sz="2200" dirty="0">
                <a:solidFill>
                  <a:schemeClr val="bg1"/>
                </a:solidFill>
                <a:latin typeface="Cambria" panose="02040503050406030204" pitchFamily="18" charset="0"/>
              </a:rPr>
              <a:t>Quickly scaled ranks of French Army</a:t>
            </a:r>
          </a:p>
          <a:p>
            <a:pPr marL="914400" lvl="1" indent="-457200">
              <a:lnSpc>
                <a:spcPct val="95000"/>
              </a:lnSpc>
              <a:spcBef>
                <a:spcPts val="0"/>
              </a:spcBef>
            </a:pPr>
            <a:r>
              <a:rPr lang="en-US" altLang="en-US" sz="2200" dirty="0">
                <a:solidFill>
                  <a:schemeClr val="bg1"/>
                </a:solidFill>
                <a:latin typeface="Cambria" panose="02040503050406030204" pitchFamily="18" charset="0"/>
              </a:rPr>
              <a:t>Led coup </a:t>
            </a:r>
            <a:r>
              <a:rPr lang="en-US" altLang="en-US" sz="2200" dirty="0" err="1">
                <a:solidFill>
                  <a:schemeClr val="bg1"/>
                </a:solidFill>
                <a:latin typeface="Cambria" panose="02040503050406030204" pitchFamily="18" charset="0"/>
              </a:rPr>
              <a:t>d’etat</a:t>
            </a:r>
            <a:r>
              <a:rPr lang="en-US" altLang="en-US" sz="2200" dirty="0">
                <a:solidFill>
                  <a:schemeClr val="bg1"/>
                </a:solidFill>
                <a:latin typeface="Cambria" panose="02040503050406030204" pitchFamily="18" charset="0"/>
              </a:rPr>
              <a:t>, named </a:t>
            </a:r>
            <a:r>
              <a:rPr lang="en-US" altLang="en-US" sz="2200" dirty="0" err="1">
                <a:solidFill>
                  <a:schemeClr val="bg1"/>
                </a:solidFill>
                <a:latin typeface="Cambria" panose="02040503050406030204" pitchFamily="18" charset="0"/>
              </a:rPr>
              <a:t>consol</a:t>
            </a:r>
            <a:r>
              <a:rPr lang="en-US" altLang="en-US" sz="2200" dirty="0">
                <a:solidFill>
                  <a:schemeClr val="bg1"/>
                </a:solidFill>
                <a:latin typeface="Cambria" panose="02040503050406030204" pitchFamily="18" charset="0"/>
              </a:rPr>
              <a:t> at age 30</a:t>
            </a:r>
          </a:p>
          <a:p>
            <a:pPr marL="1295400" lvl="2" indent="-381000">
              <a:lnSpc>
                <a:spcPct val="95000"/>
              </a:lnSpc>
              <a:spcBef>
                <a:spcPts val="0"/>
              </a:spcBef>
            </a:pPr>
            <a:r>
              <a:rPr lang="en-US" altLang="en-US" sz="2200" dirty="0">
                <a:solidFill>
                  <a:schemeClr val="bg1"/>
                </a:solidFill>
                <a:latin typeface="Cambria" panose="02040503050406030204" pitchFamily="18" charset="0"/>
              </a:rPr>
              <a:t>1799: emperor with absolute authority</a:t>
            </a:r>
          </a:p>
          <a:p>
            <a:pPr marL="533400" indent="-533400">
              <a:lnSpc>
                <a:spcPct val="95000"/>
              </a:lnSpc>
              <a:spcBef>
                <a:spcPts val="0"/>
              </a:spcBef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Cambria" panose="02040503050406030204" pitchFamily="18" charset="0"/>
              </a:rPr>
              <a:t>Emperor Napoleon I: A French Empire</a:t>
            </a:r>
          </a:p>
          <a:p>
            <a:pPr marL="914400" lvl="1" indent="-457200">
              <a:lnSpc>
                <a:spcPct val="95000"/>
              </a:lnSpc>
              <a:spcBef>
                <a:spcPts val="0"/>
              </a:spcBef>
            </a:pPr>
            <a:r>
              <a:rPr lang="en-US" altLang="en-US" sz="2200" dirty="0">
                <a:solidFill>
                  <a:schemeClr val="bg1"/>
                </a:solidFill>
                <a:latin typeface="Cambria" panose="02040503050406030204" pitchFamily="18" charset="0"/>
              </a:rPr>
              <a:t>Claimed he had saved </a:t>
            </a:r>
            <a:r>
              <a:rPr lang="en-US" altLang="en-US" sz="2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gains </a:t>
            </a:r>
            <a:r>
              <a:rPr lang="en-US" altLang="en-US" sz="2200" dirty="0">
                <a:solidFill>
                  <a:schemeClr val="bg1"/>
                </a:solidFill>
                <a:latin typeface="Cambria" panose="02040503050406030204" pitchFamily="18" charset="0"/>
              </a:rPr>
              <a:t>of Revolution</a:t>
            </a:r>
          </a:p>
          <a:p>
            <a:pPr marL="1295400" lvl="2" indent="-381000">
              <a:lnSpc>
                <a:spcPct val="95000"/>
              </a:lnSpc>
              <a:spcBef>
                <a:spcPts val="0"/>
              </a:spcBef>
            </a:pPr>
            <a:r>
              <a:rPr lang="en-US" altLang="en-US" sz="2200" dirty="0">
                <a:solidFill>
                  <a:schemeClr val="bg1"/>
                </a:solidFill>
                <a:latin typeface="Cambria" panose="02040503050406030204" pitchFamily="18" charset="0"/>
              </a:rPr>
              <a:t>Napoleonic Code: equality (for men), religious toleration, ended feudalism</a:t>
            </a:r>
          </a:p>
          <a:p>
            <a:pPr marL="1295400" lvl="2" indent="-381000">
              <a:lnSpc>
                <a:spcPct val="95000"/>
              </a:lnSpc>
              <a:spcBef>
                <a:spcPts val="0"/>
              </a:spcBef>
            </a:pPr>
            <a:r>
              <a:rPr lang="en-US" altLang="en-US" sz="2200" dirty="0">
                <a:solidFill>
                  <a:schemeClr val="bg1"/>
                </a:solidFill>
                <a:latin typeface="Cambria" panose="02040503050406030204" pitchFamily="18" charset="0"/>
              </a:rPr>
              <a:t>Bureaucracy based on ability, not status</a:t>
            </a:r>
          </a:p>
          <a:p>
            <a:pPr marL="1295400" lvl="2" indent="-381000">
              <a:lnSpc>
                <a:spcPct val="95000"/>
              </a:lnSpc>
              <a:spcBef>
                <a:spcPts val="0"/>
              </a:spcBef>
            </a:pPr>
            <a:r>
              <a:rPr lang="en-US" altLang="en-US" sz="2200" dirty="0">
                <a:solidFill>
                  <a:schemeClr val="bg1"/>
                </a:solidFill>
                <a:latin typeface="Cambria" panose="02040503050406030204" pitchFamily="18" charset="0"/>
              </a:rPr>
              <a:t>What about dictatorship &amp; censorship?</a:t>
            </a:r>
          </a:p>
          <a:p>
            <a:pPr marL="914400" lvl="1" indent="-457200">
              <a:lnSpc>
                <a:spcPct val="95000"/>
              </a:lnSpc>
              <a:spcBef>
                <a:spcPts val="0"/>
              </a:spcBef>
            </a:pPr>
            <a:r>
              <a:rPr lang="en-US" altLang="en-US" sz="2200" dirty="0">
                <a:solidFill>
                  <a:schemeClr val="bg1"/>
                </a:solidFill>
                <a:latin typeface="Cambria" panose="02040503050406030204" pitchFamily="18" charset="0"/>
              </a:rPr>
              <a:t>1807-1812: Controlled much of Europe</a:t>
            </a:r>
          </a:p>
          <a:p>
            <a:pPr marL="1295400" lvl="2" indent="-381000">
              <a:lnSpc>
                <a:spcPct val="95000"/>
              </a:lnSpc>
              <a:spcBef>
                <a:spcPts val="0"/>
              </a:spcBef>
            </a:pPr>
            <a:r>
              <a:rPr lang="en-US" altLang="en-US" sz="2200" dirty="0">
                <a:solidFill>
                  <a:schemeClr val="bg1"/>
                </a:solidFill>
                <a:latin typeface="Cambria" panose="02040503050406030204" pitchFamily="18" charset="0"/>
              </a:rPr>
              <a:t>Never able to conquer Britain, Russia</a:t>
            </a:r>
          </a:p>
          <a:p>
            <a:pPr marL="1714500" lvl="3" indent="-342900">
              <a:lnSpc>
                <a:spcPct val="95000"/>
              </a:lnSpc>
              <a:spcBef>
                <a:spcPts val="0"/>
              </a:spcBef>
            </a:pPr>
            <a:r>
              <a:rPr lang="en-US" altLang="en-US" sz="2200" dirty="0">
                <a:solidFill>
                  <a:schemeClr val="bg1"/>
                </a:solidFill>
                <a:latin typeface="Cambria" panose="02040503050406030204" pitchFamily="18" charset="0"/>
              </a:rPr>
              <a:t>Failure of Continental System’s embargo</a:t>
            </a:r>
          </a:p>
          <a:p>
            <a:pPr marL="533400" indent="-533400">
              <a:lnSpc>
                <a:spcPct val="95000"/>
              </a:lnSpc>
              <a:spcBef>
                <a:spcPts val="0"/>
              </a:spcBef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Cambria" panose="02040503050406030204" pitchFamily="18" charset="0"/>
              </a:rPr>
              <a:t>The Fall of Napoleon (1812-1815)</a:t>
            </a:r>
          </a:p>
          <a:p>
            <a:pPr marL="914400" lvl="1" indent="-457200">
              <a:lnSpc>
                <a:spcPct val="95000"/>
              </a:lnSpc>
              <a:spcBef>
                <a:spcPts val="0"/>
              </a:spcBef>
            </a:pPr>
            <a:r>
              <a:rPr lang="en-US" altLang="en-US" sz="2200" dirty="0">
                <a:solidFill>
                  <a:schemeClr val="bg1"/>
                </a:solidFill>
                <a:latin typeface="Cambria" panose="02040503050406030204" pitchFamily="18" charset="0"/>
              </a:rPr>
              <a:t>Failed invasion of Russia, Great Retreat</a:t>
            </a:r>
          </a:p>
          <a:p>
            <a:pPr marL="914400" lvl="1" indent="-457200">
              <a:lnSpc>
                <a:spcPct val="95000"/>
              </a:lnSpc>
              <a:spcBef>
                <a:spcPts val="0"/>
              </a:spcBef>
            </a:pPr>
            <a:r>
              <a:rPr lang="en-US" altLang="en-US" sz="2200" dirty="0">
                <a:solidFill>
                  <a:schemeClr val="bg1"/>
                </a:solidFill>
                <a:latin typeface="Cambria" panose="02040503050406030204" pitchFamily="18" charset="0"/>
              </a:rPr>
              <a:t>European states attack, Napoleon exiled</a:t>
            </a:r>
          </a:p>
          <a:p>
            <a:pPr marL="914400" lvl="1" indent="-457200">
              <a:lnSpc>
                <a:spcPct val="95000"/>
              </a:lnSpc>
              <a:spcBef>
                <a:spcPts val="0"/>
              </a:spcBef>
            </a:pPr>
            <a:r>
              <a:rPr lang="en-US" altLang="en-US" sz="2200" dirty="0">
                <a:solidFill>
                  <a:schemeClr val="bg1"/>
                </a:solidFill>
                <a:latin typeface="Cambria" panose="02040503050406030204" pitchFamily="18" charset="0"/>
              </a:rPr>
              <a:t>Napoleon returns, only to lose to British and Belgians at Waterloo; exiled again. </a:t>
            </a:r>
          </a:p>
        </p:txBody>
      </p:sp>
      <p:pic>
        <p:nvPicPr>
          <p:cNvPr id="17412" name="Picture 7" descr="NapoleonStart%20copy-704617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t="8801" r="17102" b="38341"/>
          <a:stretch>
            <a:fillRect/>
          </a:stretch>
        </p:blipFill>
        <p:spPr bwMode="auto">
          <a:xfrm>
            <a:off x="8778875" y="193040"/>
            <a:ext cx="32448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 descr="MapofEuropein1812-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50" y="3733800"/>
            <a:ext cx="32385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2804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latin typeface="Cambria" panose="02040503050406030204" pitchFamily="18" charset="0"/>
              </a:rPr>
              <a:t>Absolutism &amp; Its Critics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35000"/>
            <a:ext cx="8544560" cy="6172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altLang="en-US" sz="2000" b="1" dirty="0">
                <a:latin typeface="Cambria" panose="02040503050406030204" pitchFamily="18" charset="0"/>
              </a:rPr>
              <a:t>Political Reactions to </a:t>
            </a:r>
            <a:r>
              <a:rPr lang="en-US" altLang="en-US" sz="2000" b="1" dirty="0" smtClean="0">
                <a:latin typeface="Cambria" panose="02040503050406030204" pitchFamily="18" charset="0"/>
              </a:rPr>
              <a:t>Unrest</a:t>
            </a:r>
            <a:br>
              <a:rPr lang="en-US" altLang="en-US" sz="2000" b="1" dirty="0" smtClean="0">
                <a:latin typeface="Cambria" panose="02040503050406030204" pitchFamily="18" charset="0"/>
              </a:rPr>
            </a:br>
            <a:endParaRPr lang="en-US" altLang="en-US" sz="800" b="1" dirty="0">
              <a:latin typeface="Cambria" panose="02040503050406030204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2000" b="1" dirty="0">
                <a:latin typeface="Cambria" panose="02040503050406030204" pitchFamily="18" charset="0"/>
              </a:rPr>
              <a:t>France under Louis </a:t>
            </a:r>
            <a:r>
              <a:rPr lang="en-US" altLang="en-US" sz="2000" b="1" dirty="0" smtClean="0">
                <a:latin typeface="Cambria" panose="02040503050406030204" pitchFamily="18" charset="0"/>
              </a:rPr>
              <a:t>XIV</a:t>
            </a:r>
            <a:endParaRPr lang="en-US" altLang="en-US" sz="2000" b="1" dirty="0">
              <a:latin typeface="Cambria" panose="02040503050406030204" pitchFamily="18" charset="0"/>
            </a:endParaRPr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dirty="0">
                <a:latin typeface="Cambria" panose="02040503050406030204" pitchFamily="18" charset="0"/>
              </a:rPr>
              <a:t>Absolute Rule for 74 years (1648-1715)</a:t>
            </a:r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dirty="0">
                <a:latin typeface="Cambria" panose="02040503050406030204" pitchFamily="18" charset="0"/>
              </a:rPr>
              <a:t>“</a:t>
            </a:r>
            <a:r>
              <a:rPr lang="en-US" altLang="en-US" u="sng" dirty="0">
                <a:latin typeface="Cambria" panose="02040503050406030204" pitchFamily="18" charset="0"/>
              </a:rPr>
              <a:t>Sun King</a:t>
            </a:r>
            <a:r>
              <a:rPr lang="en-US" altLang="en-US" dirty="0">
                <a:latin typeface="Cambria" panose="02040503050406030204" pitchFamily="18" charset="0"/>
              </a:rPr>
              <a:t>”: source of light for all people</a:t>
            </a:r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dirty="0">
                <a:latin typeface="Cambria" panose="02040503050406030204" pitchFamily="18" charset="0"/>
              </a:rPr>
              <a:t>Lavish Life at the Court of </a:t>
            </a:r>
            <a:r>
              <a:rPr lang="en-US" altLang="en-US" u="sng" dirty="0">
                <a:latin typeface="Cambria" panose="02040503050406030204" pitchFamily="18" charset="0"/>
              </a:rPr>
              <a:t>Versailles</a:t>
            </a:r>
          </a:p>
          <a:p>
            <a:pPr lvl="3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2000" dirty="0">
                <a:latin typeface="Cambria" panose="02040503050406030204" pitchFamily="18" charset="0"/>
              </a:rPr>
              <a:t>Nobles occupied, content, &amp; powerless</a:t>
            </a:r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dirty="0">
                <a:latin typeface="Cambria" panose="02040503050406030204" pitchFamily="18" charset="0"/>
              </a:rPr>
              <a:t>Wealth made through mercantilism, lost on egotistical wars, building palaces, etc.</a:t>
            </a:r>
          </a:p>
          <a:p>
            <a:pPr lvl="3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2000" dirty="0">
                <a:latin typeface="Cambria" panose="02040503050406030204" pitchFamily="18" charset="0"/>
              </a:rPr>
              <a:t>Louis’ death: France broke, </a:t>
            </a:r>
            <a:r>
              <a:rPr lang="en-US" altLang="en-US" sz="2000" dirty="0" smtClean="0">
                <a:latin typeface="Cambria" panose="02040503050406030204" pitchFamily="18" charset="0"/>
              </a:rPr>
              <a:t>powerless</a:t>
            </a:r>
            <a:br>
              <a:rPr lang="en-US" altLang="en-US" sz="2000" dirty="0" smtClean="0">
                <a:latin typeface="Cambria" panose="02040503050406030204" pitchFamily="18" charset="0"/>
              </a:rPr>
            </a:br>
            <a:endParaRPr lang="en-US" altLang="en-US" sz="2000" dirty="0">
              <a:latin typeface="Cambria" panose="02040503050406030204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2000" b="1" dirty="0">
                <a:latin typeface="Cambria" panose="02040503050406030204" pitchFamily="18" charset="0"/>
              </a:rPr>
              <a:t>England’s Civil War &amp; Glorious Revolution</a:t>
            </a:r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dirty="0">
                <a:latin typeface="Cambria" panose="02040503050406030204" pitchFamily="18" charset="0"/>
              </a:rPr>
              <a:t>Kings amplify Catholic/Protestant issue</a:t>
            </a:r>
          </a:p>
          <a:p>
            <a:pPr lvl="3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2000" dirty="0">
                <a:latin typeface="Cambria" panose="02040503050406030204" pitchFamily="18" charset="0"/>
              </a:rPr>
              <a:t>Divine Right of Kings = no sharing!!!</a:t>
            </a:r>
          </a:p>
          <a:p>
            <a:pPr lvl="3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2000" dirty="0">
                <a:latin typeface="Cambria" panose="02040503050406030204" pitchFamily="18" charset="0"/>
              </a:rPr>
              <a:t>Parliament used to having some power</a:t>
            </a:r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dirty="0">
                <a:latin typeface="Cambria" panose="02040503050406030204" pitchFamily="18" charset="0"/>
              </a:rPr>
              <a:t>Civil War resulted in military dictatorship</a:t>
            </a:r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dirty="0">
                <a:latin typeface="Cambria" panose="02040503050406030204" pitchFamily="18" charset="0"/>
              </a:rPr>
              <a:t>Monarch restored, once again challenged</a:t>
            </a:r>
          </a:p>
          <a:p>
            <a:pPr lvl="3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2000" dirty="0">
                <a:latin typeface="Cambria" panose="02040503050406030204" pitchFamily="18" charset="0"/>
              </a:rPr>
              <a:t>Catholic King, Protestant Parliament</a:t>
            </a:r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dirty="0">
                <a:latin typeface="Cambria" panose="02040503050406030204" pitchFamily="18" charset="0"/>
              </a:rPr>
              <a:t>William of Orange led huge army on </a:t>
            </a:r>
            <a:r>
              <a:rPr lang="en-US" altLang="en-US" dirty="0" smtClean="0">
                <a:latin typeface="Cambria" panose="02040503050406030204" pitchFamily="18" charset="0"/>
              </a:rPr>
              <a:t>King (</a:t>
            </a:r>
            <a:r>
              <a:rPr lang="en-US" altLang="en-US" u="sng" dirty="0" smtClean="0">
                <a:latin typeface="Cambria" panose="02040503050406030204" pitchFamily="18" charset="0"/>
              </a:rPr>
              <a:t>Glorious Revolution</a:t>
            </a:r>
            <a:r>
              <a:rPr lang="en-US" altLang="en-US" dirty="0" smtClean="0">
                <a:latin typeface="Cambria" panose="02040503050406030204" pitchFamily="18" charset="0"/>
              </a:rPr>
              <a:t>)</a:t>
            </a:r>
            <a:endParaRPr lang="en-US" altLang="en-US" dirty="0">
              <a:latin typeface="Cambria" panose="02040503050406030204" pitchFamily="18" charset="0"/>
            </a:endParaRPr>
          </a:p>
          <a:p>
            <a:pPr lvl="3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2000" dirty="0">
                <a:latin typeface="Cambria" panose="02040503050406030204" pitchFamily="18" charset="0"/>
              </a:rPr>
              <a:t>Throne abdicated, enter William &amp; Mary</a:t>
            </a:r>
          </a:p>
          <a:p>
            <a:pPr lvl="3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2000" dirty="0">
                <a:latin typeface="Cambria" panose="02040503050406030204" pitchFamily="18" charset="0"/>
              </a:rPr>
              <a:t>Signed </a:t>
            </a:r>
            <a:r>
              <a:rPr lang="en-US" altLang="en-US" sz="2000" u="sng" dirty="0">
                <a:latin typeface="Cambria" panose="02040503050406030204" pitchFamily="18" charset="0"/>
              </a:rPr>
              <a:t>English Bill of </a:t>
            </a:r>
            <a:r>
              <a:rPr lang="en-US" altLang="en-US" sz="2000" u="sng" dirty="0" smtClean="0">
                <a:latin typeface="Cambria" panose="02040503050406030204" pitchFamily="18" charset="0"/>
              </a:rPr>
              <a:t>Rights</a:t>
            </a:r>
            <a:r>
              <a:rPr lang="en-US" altLang="en-US" sz="2000" dirty="0" smtClean="0">
                <a:latin typeface="Cambria" panose="02040503050406030204" pitchFamily="18" charset="0"/>
              </a:rPr>
              <a:t> in 1689</a:t>
            </a:r>
            <a:endParaRPr lang="en-US" altLang="en-US" sz="2000" u="sng" dirty="0">
              <a:latin typeface="Cambria" panose="02040503050406030204" pitchFamily="18" charset="0"/>
            </a:endParaRPr>
          </a:p>
          <a:p>
            <a:pPr lvl="4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altLang="en-US" sz="2000" dirty="0">
                <a:latin typeface="Cambria" panose="02040503050406030204" pitchFamily="18" charset="0"/>
              </a:rPr>
              <a:t>Guaranteed powers to Parliament, Protestant Monarchy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194" y="497840"/>
            <a:ext cx="27574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280" y="3698240"/>
            <a:ext cx="304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8162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848600" cy="67056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Absolutism Across Europe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519" y="797560"/>
            <a:ext cx="11521441" cy="5867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Powerful Absolutist German States</a:t>
            </a:r>
          </a:p>
          <a:p>
            <a:pPr lvl="1">
              <a:spcBef>
                <a:spcPts val="0"/>
              </a:spcBef>
            </a:pPr>
            <a:r>
              <a:rPr lang="en-US" sz="2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Prussia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emerged as strong military force</a:t>
            </a:r>
          </a:p>
          <a:p>
            <a:pPr lvl="1">
              <a:spcBef>
                <a:spcPts val="0"/>
              </a:spcBef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Austria’s </a:t>
            </a:r>
            <a:r>
              <a:rPr lang="en-US" sz="22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Hapsburg </a:t>
            </a:r>
            <a:r>
              <a:rPr lang="en-US" sz="2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dynasty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defeated Turks, created large central European empire</a:t>
            </a:r>
          </a:p>
          <a:p>
            <a:pPr lvl="2">
              <a:spcBef>
                <a:spcPts val="0"/>
              </a:spcBef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Never became powerful absolutist state because it was comprised of very different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cultures</a:t>
            </a:r>
            <a:b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</a:b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Absolutist </a:t>
            </a:r>
            <a:r>
              <a:rPr lang="en-US" sz="2200" b="1" u="sng" dirty="0">
                <a:solidFill>
                  <a:schemeClr val="tx2"/>
                </a:solidFill>
                <a:latin typeface="Cambria" panose="02040503050406030204" pitchFamily="18" charset="0"/>
              </a:rPr>
              <a:t>Czars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of the Russian Empire</a:t>
            </a:r>
          </a:p>
          <a:p>
            <a:pPr lvl="1">
              <a:spcBef>
                <a:spcPts val="0"/>
              </a:spcBef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Ivan the Terrible crushed power of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nobility: first czar, 1547-1584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Powerful </a:t>
            </a:r>
            <a:r>
              <a:rPr lang="en-US" sz="2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Romanov dynasty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reigns: 1613-1917</a:t>
            </a:r>
          </a:p>
          <a:p>
            <a:pPr lvl="1">
              <a:spcBef>
                <a:spcPts val="0"/>
              </a:spcBef>
            </a:pPr>
            <a:r>
              <a:rPr lang="en-US" sz="2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Peter the Great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wanted to Westernize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Russia (ruled 1696-1725)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  <a:p>
            <a:pPr lvl="2">
              <a:spcBef>
                <a:spcPts val="0"/>
              </a:spcBef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Looked to incorporate advanced technologies</a:t>
            </a:r>
          </a:p>
          <a:p>
            <a:pPr lvl="2">
              <a:spcBef>
                <a:spcPts val="0"/>
              </a:spcBef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St. Petersburg built as a “window to the West”</a:t>
            </a:r>
          </a:p>
          <a:p>
            <a:pPr lvl="3">
              <a:spcBef>
                <a:spcPts val="0"/>
              </a:spcBef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Remained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Russian capital city until fall of czars</a:t>
            </a:r>
          </a:p>
          <a:p>
            <a:pPr lvl="2">
              <a:spcBef>
                <a:spcPts val="0"/>
              </a:spcBef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Built Russia’s military, greatly expanded borders</a:t>
            </a:r>
          </a:p>
          <a:p>
            <a:pPr lvl="3">
              <a:spcBef>
                <a:spcPts val="0"/>
              </a:spcBef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Drafted men for 25 year stints, established navy</a:t>
            </a:r>
          </a:p>
          <a:p>
            <a:pPr lvl="2">
              <a:spcBef>
                <a:spcPts val="0"/>
              </a:spcBef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Required adoption of western dress and customs</a:t>
            </a:r>
          </a:p>
          <a:p>
            <a:pPr lvl="3">
              <a:spcBef>
                <a:spcPts val="0"/>
              </a:spcBef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Forced all men to shave beards, shorten coats</a:t>
            </a:r>
          </a:p>
          <a:p>
            <a:pPr lvl="2">
              <a:spcBef>
                <a:spcPts val="0"/>
              </a:spcBef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Upper-class women gained more freedom</a:t>
            </a:r>
          </a:p>
          <a:p>
            <a:pPr lvl="3">
              <a:spcBef>
                <a:spcPts val="0"/>
              </a:spcBef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No longer wore veils, could mix socially w/men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25069" y="6278245"/>
            <a:ext cx="1840578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Peter the Great</a:t>
            </a:r>
          </a:p>
        </p:txBody>
      </p:sp>
      <p:pic>
        <p:nvPicPr>
          <p:cNvPr id="1028" name="Picture 4" descr="http://russian-empire.gatchina3000.ru/img/25_historic-summary-peter-the-great-to-nicholas-1b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95" y="2407920"/>
            <a:ext cx="3514725" cy="3667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72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992" y="255397"/>
            <a:ext cx="6851904" cy="558419"/>
          </a:xfrm>
        </p:spPr>
        <p:txBody>
          <a:bodyPr>
            <a:noAutofit/>
          </a:bodyPr>
          <a:lstStyle/>
          <a:p>
            <a:r>
              <a:rPr lang="en-US" sz="3000" b="1" u="sng" dirty="0" smtClean="0"/>
              <a:t>Practice Questions: Content and Basic Skills</a:t>
            </a:r>
            <a:endParaRPr lang="en-US" sz="3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" y="896112"/>
            <a:ext cx="6931152" cy="1828800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AutoNum type="arabicPeriod"/>
            </a:pPr>
            <a:r>
              <a:rPr lang="en-US" sz="1800" b="1" dirty="0" smtClean="0"/>
              <a:t>Which statement would an absolutist ruler agree with the most?</a:t>
            </a:r>
          </a:p>
          <a:p>
            <a:pPr marL="342900" indent="-342900">
              <a:spcBef>
                <a:spcPts val="0"/>
              </a:spcBef>
              <a:buFont typeface="+mj-lt"/>
              <a:buAutoNum type="alphaUcPeriod"/>
            </a:pPr>
            <a:r>
              <a:rPr lang="en-US" sz="1800" dirty="0" smtClean="0"/>
              <a:t>I refuse to fund voyages overseas.</a:t>
            </a:r>
          </a:p>
          <a:p>
            <a:pPr marL="342900" indent="-342900">
              <a:spcBef>
                <a:spcPts val="0"/>
              </a:spcBef>
              <a:buFont typeface="+mj-lt"/>
              <a:buAutoNum type="alphaUcPeriod"/>
            </a:pPr>
            <a:r>
              <a:rPr lang="en-US" sz="1800" dirty="0" smtClean="0"/>
              <a:t>I’ll allow my people to choose which religion they follow.</a:t>
            </a:r>
          </a:p>
          <a:p>
            <a:pPr marL="342900" indent="-342900">
              <a:spcBef>
                <a:spcPts val="0"/>
              </a:spcBef>
              <a:buFont typeface="+mj-lt"/>
              <a:buAutoNum type="alphaUcPeriod"/>
            </a:pPr>
            <a:r>
              <a:rPr lang="en-US" sz="1800" dirty="0" smtClean="0"/>
              <a:t>I don’t want a standing army.</a:t>
            </a:r>
          </a:p>
          <a:p>
            <a:pPr marL="342900" indent="-342900">
              <a:spcBef>
                <a:spcPts val="0"/>
              </a:spcBef>
              <a:buFont typeface="+mj-lt"/>
              <a:buAutoNum type="alphaUcPeriod"/>
            </a:pPr>
            <a:r>
              <a:rPr lang="en-US" sz="1800" dirty="0" smtClean="0"/>
              <a:t>My power comes from God, not from my subjects.</a:t>
            </a:r>
          </a:p>
          <a:p>
            <a:pPr marL="342900" indent="-342900">
              <a:spcBef>
                <a:spcPts val="0"/>
              </a:spcBef>
              <a:buFont typeface="+mj-lt"/>
              <a:buAutoNum type="alphaUcPeriod"/>
            </a:pPr>
            <a:endParaRPr lang="en-US" sz="1800" dirty="0" smtClean="0"/>
          </a:p>
          <a:p>
            <a:pPr marL="971550" lvl="1" indent="-514350">
              <a:spcBef>
                <a:spcPts val="0"/>
              </a:spcBef>
              <a:buFont typeface="+mj-lt"/>
              <a:buAutoNum type="alphaUcPeriod"/>
            </a:pPr>
            <a:endParaRPr lang="en-US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0104" y="2606040"/>
            <a:ext cx="6931152" cy="1911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104" y="2322576"/>
            <a:ext cx="7171944" cy="1609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/>
              <a:t>2. What was one of Louis XIV’s strengths?</a:t>
            </a:r>
          </a:p>
          <a:p>
            <a:pPr marL="342900" indent="-342900">
              <a:spcBef>
                <a:spcPts val="0"/>
              </a:spcBef>
              <a:buFont typeface="+mj-lt"/>
              <a:buAutoNum type="alphaUcPeriod"/>
            </a:pPr>
            <a:r>
              <a:rPr lang="en-US" sz="1800" dirty="0" smtClean="0"/>
              <a:t>He lived a thrifty (if not miserly) life.</a:t>
            </a:r>
          </a:p>
          <a:p>
            <a:pPr marL="342900" indent="-342900">
              <a:spcBef>
                <a:spcPts val="0"/>
              </a:spcBef>
              <a:buFont typeface="+mj-lt"/>
              <a:buAutoNum type="alphaUcPeriod"/>
            </a:pPr>
            <a:r>
              <a:rPr lang="en-US" sz="1800" dirty="0" smtClean="0"/>
              <a:t>He fought wise, strategic wars.</a:t>
            </a:r>
          </a:p>
          <a:p>
            <a:pPr marL="342900" indent="-342900">
              <a:spcBef>
                <a:spcPts val="0"/>
              </a:spcBef>
              <a:buFont typeface="+mj-lt"/>
              <a:buAutoNum type="alphaUcPeriod"/>
            </a:pPr>
            <a:r>
              <a:rPr lang="en-US" sz="1800" dirty="0" smtClean="0"/>
              <a:t>He built Versailles to distract and satisfy nobles who may have challenged his power.</a:t>
            </a:r>
          </a:p>
          <a:p>
            <a:pPr marL="342900" indent="-342900">
              <a:spcBef>
                <a:spcPts val="0"/>
              </a:spcBef>
              <a:buFont typeface="+mj-lt"/>
              <a:buAutoNum type="alphaUcPeriod"/>
            </a:pPr>
            <a:r>
              <a:rPr lang="en-US" sz="1800" dirty="0" smtClean="0"/>
              <a:t>He only ruled for a short time.</a:t>
            </a:r>
            <a:endParaRPr lang="en-US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0104" y="5340096"/>
            <a:ext cx="12192000" cy="1517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/>
              <a:t>4. Peter the Great’s drive to Westernize Russia included which of the following policies?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 </a:t>
            </a:r>
            <a:r>
              <a:rPr lang="en-US" sz="1800" dirty="0" smtClean="0"/>
              <a:t>  </a:t>
            </a:r>
            <a:r>
              <a:rPr lang="en-US" sz="1800" b="1" dirty="0" smtClean="0"/>
              <a:t>I.</a:t>
            </a:r>
            <a:r>
              <a:rPr lang="en-US" sz="1800" dirty="0" smtClean="0"/>
              <a:t> Inclusion of new technologies               </a:t>
            </a:r>
            <a:r>
              <a:rPr lang="en-US" sz="1800" b="1" dirty="0" smtClean="0"/>
              <a:t>II.</a:t>
            </a:r>
            <a:r>
              <a:rPr lang="en-US" sz="1800" dirty="0" smtClean="0"/>
              <a:t> Military buildup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III.</a:t>
            </a:r>
            <a:r>
              <a:rPr lang="en-US" sz="1800" dirty="0" smtClean="0"/>
              <a:t> Women’s freedoms were restricted   </a:t>
            </a:r>
            <a:r>
              <a:rPr lang="en-US" sz="1800" b="1" dirty="0" smtClean="0"/>
              <a:t>IV.</a:t>
            </a:r>
            <a:r>
              <a:rPr lang="en-US" sz="1800" dirty="0" smtClean="0"/>
              <a:t> Men adopted Western fashion</a:t>
            </a:r>
          </a:p>
          <a:p>
            <a:pPr marL="342900" indent="-342900">
              <a:spcBef>
                <a:spcPts val="0"/>
              </a:spcBef>
              <a:buFont typeface="+mj-lt"/>
              <a:buAutoNum type="alphaUcPeriod"/>
            </a:pPr>
            <a:r>
              <a:rPr lang="en-US" sz="1800" dirty="0" smtClean="0"/>
              <a:t>I, III, and IV		C. II and IV</a:t>
            </a:r>
          </a:p>
          <a:p>
            <a:pPr marL="342900" indent="-342900">
              <a:spcBef>
                <a:spcPts val="0"/>
              </a:spcBef>
              <a:buFont typeface="+mj-lt"/>
              <a:buAutoNum type="alphaUcPeriod"/>
            </a:pPr>
            <a:r>
              <a:rPr lang="en-US" sz="1800" dirty="0" smtClean="0"/>
              <a:t>I, II, and IV		D. II, III, and IV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0104" y="3931920"/>
            <a:ext cx="9978136" cy="142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3</a:t>
            </a:r>
            <a:r>
              <a:rPr lang="en-US" sz="1800" b="1" dirty="0" smtClean="0"/>
              <a:t>. Which was a result of the Glorious Revolution?</a:t>
            </a:r>
          </a:p>
          <a:p>
            <a:pPr marL="342900" indent="-342900">
              <a:spcBef>
                <a:spcPts val="0"/>
              </a:spcBef>
              <a:buFont typeface="+mj-lt"/>
              <a:buAutoNum type="alphaUcPeriod"/>
            </a:pPr>
            <a:r>
              <a:rPr lang="en-US" sz="1800" dirty="0" smtClean="0"/>
              <a:t>The English Bill of Rights was signed, defining the powers of Parliament and the monarchy.</a:t>
            </a:r>
          </a:p>
          <a:p>
            <a:pPr marL="342900" indent="-342900">
              <a:spcBef>
                <a:spcPts val="0"/>
              </a:spcBef>
              <a:buFont typeface="+mj-lt"/>
              <a:buAutoNum type="alphaUcPeriod"/>
            </a:pPr>
            <a:r>
              <a:rPr lang="en-US" sz="1800" dirty="0" smtClean="0"/>
              <a:t>The Divine Right of Kings was established.</a:t>
            </a:r>
          </a:p>
          <a:p>
            <a:pPr marL="342900" indent="-342900">
              <a:spcBef>
                <a:spcPts val="0"/>
              </a:spcBef>
              <a:buFont typeface="+mj-lt"/>
              <a:buAutoNum type="alphaUcPeriod"/>
            </a:pPr>
            <a:r>
              <a:rPr lang="en-US" sz="1800" dirty="0" smtClean="0"/>
              <a:t>William and Mary were kicked out of power.</a:t>
            </a:r>
          </a:p>
          <a:p>
            <a:pPr marL="342900" indent="-342900">
              <a:spcBef>
                <a:spcPts val="0"/>
              </a:spcBef>
              <a:buFont typeface="+mj-lt"/>
              <a:buAutoNum type="alphaUcPeriod"/>
            </a:pPr>
            <a:r>
              <a:rPr lang="en-US" sz="1800" dirty="0" smtClean="0"/>
              <a:t>Codification of national laws.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42048" y="14216"/>
            <a:ext cx="467868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5. What are the following numbers in Roman Numerals?</a:t>
            </a:r>
          </a:p>
          <a:p>
            <a:r>
              <a:rPr lang="en-US" sz="2200" dirty="0" smtClean="0"/>
              <a:t>IV: _____</a:t>
            </a:r>
          </a:p>
          <a:p>
            <a:r>
              <a:rPr lang="en-US" sz="2200" dirty="0" smtClean="0"/>
              <a:t>VIII: _____</a:t>
            </a:r>
          </a:p>
          <a:p>
            <a:r>
              <a:rPr lang="en-US" sz="2200" dirty="0" smtClean="0"/>
              <a:t>IX: _____</a:t>
            </a:r>
          </a:p>
          <a:p>
            <a:r>
              <a:rPr lang="en-US" sz="2200" dirty="0" smtClean="0"/>
              <a:t>XVII: _____</a:t>
            </a:r>
          </a:p>
          <a:p>
            <a:r>
              <a:rPr lang="en-US" sz="2200" dirty="0" smtClean="0"/>
              <a:t>XIV: _____</a:t>
            </a:r>
          </a:p>
          <a:p>
            <a:endParaRPr lang="en-US" sz="2200" dirty="0"/>
          </a:p>
          <a:p>
            <a:r>
              <a:rPr lang="en-US" b="1" dirty="0" smtClean="0"/>
              <a:t>Match the year with the century it belongs in:</a:t>
            </a:r>
          </a:p>
          <a:p>
            <a:r>
              <a:rPr lang="en-US" dirty="0" smtClean="0"/>
              <a:t>6. 1843: _______	    A. 18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7. 1960: _______	    B.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8. 1711: _______</a:t>
            </a:r>
            <a:r>
              <a:rPr lang="en-US" dirty="0"/>
              <a:t>	 </a:t>
            </a:r>
            <a:r>
              <a:rPr lang="en-US" dirty="0" smtClean="0"/>
              <a:t>   C.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9. 2007: _______	    D.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97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latin typeface="+mn-lt"/>
              </a:rPr>
              <a:t>The Age of Enlightenment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24840"/>
            <a:ext cx="9255760" cy="601980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altLang="en-US" sz="2000" b="1" dirty="0"/>
              <a:t>What was the Enlightenment?</a:t>
            </a:r>
          </a:p>
          <a:p>
            <a:pPr lvl="1" eaLnBrk="1" hangingPunct="1"/>
            <a:r>
              <a:rPr lang="en-US" altLang="en-US" sz="2000" b="1" dirty="0"/>
              <a:t>Intellectual &amp; philosophical movement</a:t>
            </a:r>
            <a:endParaRPr lang="en-US" altLang="en-US" sz="2000" b="1" u="sng" dirty="0"/>
          </a:p>
          <a:p>
            <a:pPr lvl="2" eaLnBrk="1" hangingPunct="1"/>
            <a:r>
              <a:rPr lang="en-US" altLang="en-US" b="1" dirty="0"/>
              <a:t>Centered upon 18</a:t>
            </a:r>
            <a:r>
              <a:rPr lang="en-US" altLang="en-US" b="1" baseline="30000" dirty="0"/>
              <a:t>th</a:t>
            </a:r>
            <a:r>
              <a:rPr lang="en-US" altLang="en-US" b="1" dirty="0"/>
              <a:t> century Europe</a:t>
            </a:r>
          </a:p>
          <a:p>
            <a:pPr lvl="3" eaLnBrk="1" hangingPunct="1"/>
            <a:r>
              <a:rPr lang="en-US" altLang="en-US" sz="2000" b="1" dirty="0"/>
              <a:t>Spurred by scientific revolution</a:t>
            </a:r>
          </a:p>
          <a:p>
            <a:pPr lvl="3" eaLnBrk="1" hangingPunct="1"/>
            <a:r>
              <a:rPr lang="en-US" altLang="en-US" sz="2000" b="1" dirty="0"/>
              <a:t>Reaction to absolutism/divine right</a:t>
            </a:r>
          </a:p>
          <a:p>
            <a:pPr lvl="3" eaLnBrk="1" hangingPunct="1"/>
            <a:r>
              <a:rPr lang="en-US" altLang="en-US" sz="2000" b="1" dirty="0"/>
              <a:t>Declining power of religious authority</a:t>
            </a:r>
          </a:p>
          <a:p>
            <a:pPr lvl="2" eaLnBrk="1" hangingPunct="1"/>
            <a:r>
              <a:rPr lang="en-US" altLang="en-US" b="1" dirty="0"/>
              <a:t>Popularized in the </a:t>
            </a:r>
            <a:r>
              <a:rPr lang="en-US" altLang="en-US" b="1" i="1" dirty="0"/>
              <a:t>salons</a:t>
            </a:r>
            <a:r>
              <a:rPr lang="en-US" altLang="en-US" b="1" dirty="0"/>
              <a:t> of Paris, spread widely across Europe, America</a:t>
            </a:r>
          </a:p>
          <a:p>
            <a:pPr eaLnBrk="1" hangingPunct="1"/>
            <a:r>
              <a:rPr lang="en-US" altLang="en-US" sz="2000" b="1" dirty="0"/>
              <a:t>Principles of the Enlightenment</a:t>
            </a:r>
          </a:p>
          <a:p>
            <a:pPr lvl="1" eaLnBrk="1" hangingPunct="1"/>
            <a:r>
              <a:rPr lang="en-US" altLang="en-US" sz="2000" b="1" dirty="0"/>
              <a:t>Rationalism – the exclusive use of reason to find truth &amp; improve the world</a:t>
            </a:r>
          </a:p>
          <a:p>
            <a:pPr lvl="1" eaLnBrk="1" hangingPunct="1"/>
            <a:r>
              <a:rPr lang="en-US" altLang="en-US" sz="2000" b="1" dirty="0"/>
              <a:t>Individualism – notion of natural rights</a:t>
            </a:r>
          </a:p>
          <a:p>
            <a:pPr lvl="1" eaLnBrk="1" hangingPunct="1"/>
            <a:r>
              <a:rPr lang="en-US" altLang="en-US" sz="2000" b="1" dirty="0"/>
              <a:t>Relativism – different cultures, ideas, beliefs, &amp; value systems had equal </a:t>
            </a:r>
            <a:r>
              <a:rPr lang="en-US" altLang="en-US" sz="2000" b="1" dirty="0" smtClean="0"/>
              <a:t>merit</a:t>
            </a:r>
          </a:p>
          <a:p>
            <a:pPr lvl="2"/>
            <a:r>
              <a:rPr lang="en-US" altLang="en-US" sz="1600" b="1" dirty="0" smtClean="0"/>
              <a:t>Can we think of times when this is and isn’t a good idea?</a:t>
            </a:r>
            <a:endParaRPr lang="en-US" altLang="en-US" sz="1600" b="1" dirty="0"/>
          </a:p>
          <a:p>
            <a:pPr lvl="1" eaLnBrk="1" hangingPunct="1"/>
            <a:r>
              <a:rPr lang="en-US" altLang="en-US" sz="2000" b="1" dirty="0"/>
              <a:t>Ultimate goal: FREEDOM</a:t>
            </a:r>
          </a:p>
          <a:p>
            <a:pPr eaLnBrk="1" hangingPunct="1"/>
            <a:r>
              <a:rPr lang="en-US" altLang="en-US" sz="2000" b="1" dirty="0"/>
              <a:t>Wide-Ranging Influence &amp; Impact</a:t>
            </a:r>
          </a:p>
          <a:p>
            <a:pPr lvl="1" eaLnBrk="1" hangingPunct="1"/>
            <a:r>
              <a:rPr lang="en-US" altLang="en-US" sz="2000" b="1" dirty="0"/>
              <a:t>Challenged existing systems of authority</a:t>
            </a:r>
          </a:p>
          <a:p>
            <a:pPr lvl="2" eaLnBrk="1" hangingPunct="1"/>
            <a:r>
              <a:rPr lang="en-US" altLang="en-US" b="1" dirty="0"/>
              <a:t>Justified revolution as tool for change</a:t>
            </a:r>
          </a:p>
          <a:p>
            <a:pPr lvl="1" eaLnBrk="1" hangingPunct="1"/>
            <a:r>
              <a:rPr lang="en-US" altLang="en-US" sz="2000" b="1" dirty="0"/>
              <a:t>Created new view of government’s </a:t>
            </a:r>
            <a:r>
              <a:rPr lang="en-US" altLang="en-US" sz="2000" b="1" dirty="0" smtClean="0"/>
              <a:t>role in society and life</a:t>
            </a:r>
            <a:endParaRPr lang="en-US" altLang="en-US" sz="2000" b="1" dirty="0"/>
          </a:p>
        </p:txBody>
      </p:sp>
      <p:pic>
        <p:nvPicPr>
          <p:cNvPr id="10244" name="Picture 11" descr="3228775088_b847b7bb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423" y="1310640"/>
            <a:ext cx="299420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64113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3" y="822960"/>
            <a:ext cx="2514599" cy="2514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1" y="3489961"/>
            <a:ext cx="2514599" cy="2514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3360" y="76202"/>
            <a:ext cx="7848600" cy="67056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Roots of the Enlightenment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338" y="828040"/>
            <a:ext cx="9350662" cy="5867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7"/>
              </a:rPr>
              <a:t>Rene Descartes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the Rise of Rationalism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17</a:t>
            </a:r>
            <a:r>
              <a:rPr 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century French philosopher championed use of reason in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Discourse on Method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(1637)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Proposed he could only accept what his mind could reason as true (“I think, therefore I am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”)</a:t>
            </a:r>
          </a:p>
          <a:p>
            <a:pPr lvl="3"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Criticisms?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Suggested a separation of mind and body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Became known as the Father of </a:t>
            </a:r>
            <a:r>
              <a:rPr lang="en-US" sz="2000" dirty="0">
                <a:solidFill>
                  <a:schemeClr val="tx2"/>
                </a:solidFill>
              </a:rPr>
              <a:t>Rationalism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System of thought based on the belief that reason is the chief source of all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</a:t>
            </a:r>
          </a:p>
          <a:p>
            <a:pPr marL="914400" lvl="2" indent="0">
              <a:spcBef>
                <a:spcPts val="0"/>
              </a:spcBef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Thomas Hobbes: 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Leviathan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(1651)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Wrote about the “</a:t>
            </a:r>
            <a:r>
              <a:rPr lang="en-US" sz="2000" dirty="0">
                <a:solidFill>
                  <a:schemeClr val="tx2"/>
                </a:solidFill>
              </a:rPr>
              <a:t>state of nature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 to explain the need for government and its ideal forms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Life w/o gov’t would be “war of all, against all”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Strong central gov’t essential for peace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Weak leadership only led to discord, civil war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People give freedom in exchange for protection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Pioneered “enlightened” concepts as well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Wrote about natural equality of all men, that political power should represent the people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360" y="6080758"/>
            <a:ext cx="2754978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Rene Descartes &amp; Thomas Hobbes</a:t>
            </a:r>
          </a:p>
        </p:txBody>
      </p:sp>
    </p:spTree>
    <p:extLst>
      <p:ext uri="{BB962C8B-B14F-4D97-AF65-F5344CB8AC3E}">
        <p14:creationId xmlns:p14="http://schemas.microsoft.com/office/powerpoint/2010/main" val="223350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848600" cy="67056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The Rise of the Enlightenment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990600"/>
            <a:ext cx="8757920" cy="5867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J. Locke: 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Two Treatises of Gov’t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(1690)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State of nature: equality and freedom for all &amp; laws of nature determined how to act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Natural rights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life, liberty, and property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People formed gov’t to protect these rights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gov’t failed to do this, form a new one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Believed that people were born a blank slate, shaped by their environments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Discovering natural law key to an ideal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society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Dawn of an Age of </a:t>
            </a:r>
            <a:r>
              <a:rPr lang="en-US" sz="2000" b="1" dirty="0">
                <a:solidFill>
                  <a:schemeClr val="tx2"/>
                </a:solidFill>
              </a:rPr>
              <a:t>Enlightenment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18</a:t>
            </a:r>
            <a:r>
              <a:rPr 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century intellectual &amp; philosophical movement that sought to reform society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Through the use of reason, </a:t>
            </a:r>
            <a:r>
              <a:rPr lang="en-US" dirty="0" err="1">
                <a:solidFill>
                  <a:schemeClr val="tx2"/>
                </a:solidFill>
              </a:rPr>
              <a:t>philosophes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could apply the scientific method to all aspects of life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Most involved were wealthy, well-educated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Ideas spread among upper &amp; middle classes due to growth of publishing and reading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Popularization of newspapers &amp; magazines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Discussed in up-scale </a:t>
            </a:r>
            <a:r>
              <a:rPr lang="en-US" dirty="0">
                <a:solidFill>
                  <a:schemeClr val="tx2"/>
                </a:solidFill>
              </a:rPr>
              <a:t>salons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wealthy homes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49062" y="4121149"/>
            <a:ext cx="2145378" cy="276999"/>
          </a:xfrm>
          <a:prstGeom prst="rect">
            <a:avLst/>
          </a:prstGeom>
          <a:gradFill>
            <a:gsLst>
              <a:gs pos="0">
                <a:schemeClr val="accent4">
                  <a:tint val="15000"/>
                  <a:satMod val="250000"/>
                </a:schemeClr>
              </a:gs>
              <a:gs pos="49000">
                <a:schemeClr val="accent4">
                  <a:tint val="50000"/>
                  <a:satMod val="200000"/>
                </a:schemeClr>
              </a:gs>
              <a:gs pos="49100">
                <a:schemeClr val="accent4">
                  <a:tint val="64000"/>
                  <a:satMod val="160000"/>
                </a:schemeClr>
              </a:gs>
              <a:gs pos="92000">
                <a:schemeClr val="accent4">
                  <a:tint val="50000"/>
                  <a:satMod val="200000"/>
                </a:schemeClr>
              </a:gs>
              <a:gs pos="100000">
                <a:schemeClr val="accent4">
                  <a:tint val="43000"/>
                  <a:satMod val="19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John Locke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428" y="152400"/>
            <a:ext cx="3452812" cy="39687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347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848600" cy="67056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Enlightenment Philosophy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493760" cy="5867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Montesquieu (</a:t>
            </a:r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Spirit of the Laws,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1748)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Proposed the separation of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govt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powers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Executive, Judicial, Legislative branches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Rousseau (</a:t>
            </a:r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Social Contract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1762)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Society agreed to be governed by general will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Beccaria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Crimes &amp; Punishments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1764)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Punishments fit the crime, not cruel/unusual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Voltaire (</a:t>
            </a:r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Treaties on Toleration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1768)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Argued for religious tolerance, i.e. </a:t>
            </a:r>
            <a:r>
              <a:rPr lang="en-US" sz="2200" dirty="0">
                <a:solidFill>
                  <a:schemeClr val="tx2"/>
                </a:solidFill>
              </a:rPr>
              <a:t>Deism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Diderot (</a:t>
            </a:r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Encyclopedia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1772)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Compiled writings of other philosophes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Adam Smith (</a:t>
            </a:r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Wealth of Nations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1776)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Laissez-faire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(“to let do”)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govts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should not interfere in free market of economic matters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Wollstonecraft (</a:t>
            </a:r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Rights of Women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1792)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Radical notion that women were people too</a:t>
            </a:r>
          </a:p>
        </p:txBody>
      </p:sp>
      <p:pic>
        <p:nvPicPr>
          <p:cNvPr id="1028" name="Picture 4" descr="http://upload.wikimedia.org/wikipedia/commons/e/e3/Encyclopedie_cover_page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360" y="629286"/>
            <a:ext cx="3182601" cy="5045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79560" y="5750561"/>
            <a:ext cx="2426622" cy="276999"/>
          </a:xfrm>
          <a:prstGeom prst="rect">
            <a:avLst/>
          </a:prstGeom>
          <a:gradFill>
            <a:gsLst>
              <a:gs pos="0">
                <a:schemeClr val="accent4">
                  <a:tint val="15000"/>
                  <a:satMod val="250000"/>
                </a:schemeClr>
              </a:gs>
              <a:gs pos="49000">
                <a:schemeClr val="accent4">
                  <a:tint val="50000"/>
                  <a:satMod val="200000"/>
                </a:schemeClr>
              </a:gs>
              <a:gs pos="49100">
                <a:schemeClr val="accent4">
                  <a:tint val="64000"/>
                  <a:satMod val="160000"/>
                </a:schemeClr>
              </a:gs>
              <a:gs pos="92000">
                <a:schemeClr val="accent4">
                  <a:tint val="50000"/>
                  <a:satMod val="200000"/>
                </a:schemeClr>
              </a:gs>
              <a:gs pos="100000">
                <a:schemeClr val="accent4">
                  <a:tint val="43000"/>
                  <a:satMod val="19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Cover of Diderot’s </a:t>
            </a:r>
            <a:r>
              <a:rPr lang="en-US" sz="1200" dirty="0"/>
              <a:t>Encyclopedia</a:t>
            </a:r>
          </a:p>
        </p:txBody>
      </p:sp>
    </p:spTree>
    <p:extLst>
      <p:ext uri="{BB962C8B-B14F-4D97-AF65-F5344CB8AC3E}">
        <p14:creationId xmlns:p14="http://schemas.microsoft.com/office/powerpoint/2010/main" val="375956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" y="838200"/>
            <a:ext cx="1194816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bg1"/>
                </a:solidFill>
              </a:rPr>
              <a:t>Impact of Enlightenment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It justified (necessitated?) revolution as a tool for political and social change, as long as certain conditions were met (Gov’t had to be violating natural rights etc.)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It created a new view of the purpose of government and established new expectations of what role government has, or should have, in society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It challenged existing, traditional systems of authority (i.e. Absolutism and other non-democratic forms of government)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How do these ideas help lead to the American and French (and then other) Revolutions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744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13324</TotalTime>
  <Words>1509</Words>
  <Application>Microsoft Office PowerPoint</Application>
  <PresentationFormat>Widescreen</PresentationFormat>
  <Paragraphs>248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Office Theme</vt:lpstr>
      <vt:lpstr>Absolutism: Response to Crisis</vt:lpstr>
      <vt:lpstr>Absolutism &amp; Its Critics</vt:lpstr>
      <vt:lpstr>Absolutism Across Europe</vt:lpstr>
      <vt:lpstr>Practice Questions: Content and Basic Skills</vt:lpstr>
      <vt:lpstr>The Age of Enlightenment</vt:lpstr>
      <vt:lpstr>Roots of the Enlightenment</vt:lpstr>
      <vt:lpstr>The Rise of the Enlightenment</vt:lpstr>
      <vt:lpstr>Enlightenment Philosophy</vt:lpstr>
      <vt:lpstr>PowerPoint Presentation</vt:lpstr>
      <vt:lpstr>Ideas Spark Revolution</vt:lpstr>
      <vt:lpstr>Ideas Spark Revolution</vt:lpstr>
      <vt:lpstr>Roots of the French Revolution</vt:lpstr>
      <vt:lpstr>French Revolution Gets Radical</vt:lpstr>
      <vt:lpstr>The Age of Napoleon</vt:lpstr>
    </vt:vector>
  </TitlesOfParts>
  <Company>USD497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Boyd</dc:creator>
  <cp:lastModifiedBy>Jordan Boyd</cp:lastModifiedBy>
  <cp:revision>34</cp:revision>
  <cp:lastPrinted>2017-11-02T13:14:07Z</cp:lastPrinted>
  <dcterms:created xsi:type="dcterms:W3CDTF">2015-11-02T00:29:08Z</dcterms:created>
  <dcterms:modified xsi:type="dcterms:W3CDTF">2017-11-02T14:06:21Z</dcterms:modified>
</cp:coreProperties>
</file>