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5" r:id="rId4"/>
    <p:sldId id="266" r:id="rId5"/>
    <p:sldId id="267" r:id="rId6"/>
    <p:sldId id="268" r:id="rId7"/>
    <p:sldId id="270" r:id="rId8"/>
    <p:sldId id="272" r:id="rId9"/>
    <p:sldId id="273" r:id="rId10"/>
    <p:sldId id="274" r:id="rId11"/>
    <p:sldId id="275" r:id="rId12"/>
    <p:sldId id="276" r:id="rId13"/>
    <p:sldId id="27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3F2470-A222-455E-A8F0-F40EEE9D95F0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4229CC-6A93-427F-BE9F-47E39DDBF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3F42D01-1DFF-4328-8CB7-2CC84A7CF65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2D7F4C0-B219-4CDB-A674-E250B2463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0059A-7C07-46DE-A3EA-6574D33C5C0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0032"/>
            <a:ext cx="5140960" cy="4252781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051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49D4C-F9ED-45FE-83BC-BF369391C47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8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4013" y="708025"/>
            <a:ext cx="6302375" cy="3544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90032"/>
            <a:ext cx="5140960" cy="42527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55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126DB-30F5-4DC0-9BC9-ACF6ABCFE23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0032"/>
            <a:ext cx="5140960" cy="4252781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304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5126DB-30F5-4DC0-9BC9-ACF6ABCFE23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90032"/>
            <a:ext cx="5140960" cy="4252781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7206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37692-D9F3-4972-9B08-CC0A4398713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4013" y="708025"/>
            <a:ext cx="6302375" cy="3544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90032"/>
            <a:ext cx="5140960" cy="42527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36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32F12A-8D76-4153-90AF-1203A7DDAD3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4013" y="708025"/>
            <a:ext cx="6302375" cy="3544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90032"/>
            <a:ext cx="5140960" cy="42527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32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286E8-B7C2-4027-924B-6642A33C965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4013" y="708025"/>
            <a:ext cx="6302375" cy="3544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90032"/>
            <a:ext cx="5140960" cy="42527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55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53CC7-DC24-43BB-860F-86D0E2F5087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4013" y="708025"/>
            <a:ext cx="6302375" cy="3544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90032"/>
            <a:ext cx="5140960" cy="42527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99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C828C5-6AE6-4C96-9115-C46BF90D821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8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4013" y="708025"/>
            <a:ext cx="6302375" cy="3544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7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90032"/>
            <a:ext cx="5140960" cy="42527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364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1680EC-55B6-41CB-B838-8D6C3A7991B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4013" y="708025"/>
            <a:ext cx="6302375" cy="35448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90032"/>
            <a:ext cx="5140960" cy="42527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19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50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828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63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5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9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0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5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0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4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2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6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4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5584E9-2654-4D87-AAC8-F2A49F855CE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0402DA-22BC-4F6A-A4D6-369FB0C86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74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hyperlink" Target="Presentation%20Plus!%20gwh:Extras:PPlus!%20gwh%20Help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slide" Target="slide6.xml"/><Relationship Id="rId9" Type="http://schemas.openxmlformats.org/officeDocument/2006/relationships/hyperlink" Target="fscstart%20/gwh%20/3%20101" TargetMode="Externa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Presentation%20Plus!%20gwh:Extras:PPlus!%20gwh%20Help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fscstart%20/gwh%20/3%2010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Presentation%20Plus!%20gwh:Extras:PPlus!%20gwh%20Help" TargetMode="External"/><Relationship Id="rId1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12" Type="http://schemas.openxmlformats.org/officeDocument/2006/relationships/image" Target="../media/image7.png"/><Relationship Id="rId17" Type="http://schemas.openxmlformats.org/officeDocument/2006/relationships/hyperlink" Target="fscstart%20/GWH%20/2%20/fsc.4.19.2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hyperlink" Target="fscstart%20/gwh%20/3%20101" TargetMode="External"/><Relationship Id="rId5" Type="http://schemas.openxmlformats.org/officeDocument/2006/relationships/image" Target="../media/image9.png"/><Relationship Id="rId15" Type="http://schemas.openxmlformats.org/officeDocument/2006/relationships/hyperlink" Target="Presentation%20Plus!%20GWH:Extras:ITSA:Interactive%20Tutor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828800"/>
          </a:xfrm>
        </p:spPr>
        <p:txBody>
          <a:bodyPr/>
          <a:lstStyle/>
          <a:p>
            <a:r>
              <a:rPr lang="en-US" dirty="0" smtClean="0"/>
              <a:t>Forces of Change in Europe,</a:t>
            </a:r>
            <a:br>
              <a:rPr lang="en-US" dirty="0" smtClean="0"/>
            </a:br>
            <a:r>
              <a:rPr lang="en-US" dirty="0" smtClean="0"/>
              <a:t>and then…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6607" y="4694259"/>
            <a:ext cx="6400800" cy="1947333"/>
          </a:xfrm>
        </p:spPr>
        <p:txBody>
          <a:bodyPr>
            <a:normAutofit/>
          </a:bodyPr>
          <a:lstStyle/>
          <a:p>
            <a:r>
              <a:rPr lang="en-US" sz="4000" i="1" dirty="0" smtClean="0"/>
              <a:t>Clue:</a:t>
            </a:r>
            <a:endParaRPr lang="en-US" sz="4000" i="1" dirty="0"/>
          </a:p>
        </p:txBody>
      </p:sp>
      <p:pic>
        <p:nvPicPr>
          <p:cNvPr id="1026" name="Picture 2" descr="http://www.comicartcollective.com/artImages/77F62D6B-3048-77F0-117E5F7A75DB75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111" y="1682496"/>
            <a:ext cx="4695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4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 bwMode="ltGray">
          <a:xfrm>
            <a:off x="7200901" y="6997700"/>
            <a:ext cx="3389313" cy="26987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F8F8F8"/>
                </a:solidFill>
              </a:rPr>
              <a:t>Section 4-10</a:t>
            </a:r>
          </a:p>
        </p:txBody>
      </p:sp>
      <p:sp>
        <p:nvSpPr>
          <p:cNvPr id="886792" name="Text Box 8"/>
          <p:cNvSpPr txBox="1">
            <a:spLocks noChangeArrowheads="1"/>
          </p:cNvSpPr>
          <p:nvPr/>
        </p:nvSpPr>
        <p:spPr bwMode="black">
          <a:xfrm>
            <a:off x="3076575" y="384176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3200"/>
              <a:t>Romanticism </a:t>
            </a:r>
            <a:r>
              <a:rPr lang="en-US" altLang="en-US"/>
              <a:t>(cont.)</a:t>
            </a:r>
            <a:r>
              <a:rPr lang="en-US" altLang="en-US" sz="3200"/>
              <a:t>  </a:t>
            </a:r>
          </a:p>
        </p:txBody>
      </p:sp>
      <p:sp>
        <p:nvSpPr>
          <p:cNvPr id="886795" name="Text Box 11"/>
          <p:cNvSpPr txBox="1">
            <a:spLocks noChangeArrowheads="1"/>
          </p:cNvSpPr>
          <p:nvPr/>
        </p:nvSpPr>
        <p:spPr bwMode="auto">
          <a:xfrm>
            <a:off x="3076575" y="936626"/>
            <a:ext cx="73977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The </a:t>
            </a:r>
            <a:r>
              <a:rPr lang="en-US" altLang="en-US" sz="2800" u="sng" dirty="0">
                <a:solidFill>
                  <a:schemeClr val="bg1"/>
                </a:solidFill>
              </a:rPr>
              <a:t>exotic, unfamiliar, and extreme attracted romantics</a:t>
            </a:r>
            <a:r>
              <a:rPr lang="en-US" altLang="en-US" sz="2800" dirty="0">
                <a:solidFill>
                  <a:schemeClr val="bg1"/>
                </a:solidFill>
              </a:rPr>
              <a:t>, as is seen in Gothic literature such as </a:t>
            </a:r>
            <a:r>
              <a:rPr lang="en-US" altLang="en-US" sz="2800" u="sng" dirty="0">
                <a:solidFill>
                  <a:schemeClr val="bg1"/>
                </a:solidFill>
              </a:rPr>
              <a:t>Mary Shelley’s </a:t>
            </a:r>
            <a:r>
              <a:rPr lang="en-US" altLang="en-US" sz="2800" i="1" u="sng" dirty="0">
                <a:solidFill>
                  <a:schemeClr val="bg1"/>
                </a:solidFill>
              </a:rPr>
              <a:t>Frankenstein</a:t>
            </a:r>
            <a:r>
              <a:rPr lang="en-US" altLang="en-US" sz="2800" u="sng" dirty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and the works of </a:t>
            </a:r>
            <a:r>
              <a:rPr lang="en-US" altLang="en-US" sz="2800" u="sng" dirty="0">
                <a:solidFill>
                  <a:schemeClr val="bg1"/>
                </a:solidFill>
              </a:rPr>
              <a:t>Edgar </a:t>
            </a:r>
            <a:r>
              <a:rPr lang="en-US" altLang="en-US" sz="2800" u="sng" dirty="0" smtClean="0">
                <a:solidFill>
                  <a:schemeClr val="bg1"/>
                </a:solidFill>
              </a:rPr>
              <a:t>Allen </a:t>
            </a:r>
            <a:r>
              <a:rPr lang="en-US" altLang="en-US" sz="2800" u="sng" dirty="0">
                <a:solidFill>
                  <a:schemeClr val="bg1"/>
                </a:solidFill>
              </a:rPr>
              <a:t>Poe</a:t>
            </a:r>
            <a:r>
              <a:rPr lang="en-US" altLang="en-US" sz="2800" dirty="0">
                <a:solidFill>
                  <a:schemeClr val="bg1"/>
                </a:solidFill>
              </a:rPr>
              <a:t>.</a:t>
            </a:r>
            <a:endParaRPr lang="en-US" altLang="en-US" dirty="0">
              <a:solidFill>
                <a:srgbClr val="F1D469"/>
              </a:solidFill>
            </a:endParaRPr>
          </a:p>
        </p:txBody>
      </p:sp>
      <p:sp>
        <p:nvSpPr>
          <p:cNvPr id="886799" name="Text Box 15"/>
          <p:cNvSpPr txBox="1">
            <a:spLocks noChangeArrowheads="1"/>
          </p:cNvSpPr>
          <p:nvPr/>
        </p:nvSpPr>
        <p:spPr bwMode="auto">
          <a:xfrm>
            <a:off x="8963025" y="6092825"/>
            <a:ext cx="1371600" cy="274638"/>
          </a:xfrm>
          <a:prstGeom prst="rect">
            <a:avLst/>
          </a:prstGeom>
          <a:noFill/>
          <a:ln>
            <a:noFill/>
          </a:ln>
          <a:effectLst>
            <a:outerShdw dist="17961" dir="81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</a:extLst>
        </p:spPr>
        <p:txBody>
          <a:bodyPr rIns="45720">
            <a:spAutoFit/>
          </a:bodyPr>
          <a:lstStyle/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7679FE"/>
                </a:solidFill>
              </a:rPr>
              <a:t>(pages 605–607)</a:t>
            </a:r>
          </a:p>
        </p:txBody>
      </p:sp>
      <p:pic>
        <p:nvPicPr>
          <p:cNvPr id="9218" name="Picture 2" descr="http://mjmvital.files.wordpress.com/2012/05/monst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38" y="2642965"/>
            <a:ext cx="2968028" cy="37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vignette4.wikia.nocookie.net/lotr/images/d/df/Raven-info0.gif/revision/latest?cb=201301271744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3554412"/>
            <a:ext cx="3810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freelancedesign.com/wp-content/uploads/2012/07/masqu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824" y="2642965"/>
            <a:ext cx="3231496" cy="38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237777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9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6" name="Text Box 10"/>
          <p:cNvSpPr txBox="1">
            <a:spLocks noChangeArrowheads="1"/>
          </p:cNvSpPr>
          <p:nvPr/>
        </p:nvSpPr>
        <p:spPr bwMode="black">
          <a:xfrm>
            <a:off x="1644015" y="841376"/>
            <a:ext cx="72625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3200"/>
              <a:t>Romanticism </a:t>
            </a:r>
            <a:r>
              <a:rPr lang="en-US" altLang="en-US"/>
              <a:t>(cont.)</a:t>
            </a:r>
            <a:r>
              <a:rPr lang="en-US" altLang="en-US" sz="3200"/>
              <a:t>  </a:t>
            </a:r>
          </a:p>
        </p:txBody>
      </p:sp>
      <p:sp>
        <p:nvSpPr>
          <p:cNvPr id="403472" name="Text Box 16"/>
          <p:cNvSpPr txBox="1">
            <a:spLocks noChangeArrowheads="1"/>
          </p:cNvSpPr>
          <p:nvPr/>
        </p:nvSpPr>
        <p:spPr bwMode="auto">
          <a:xfrm>
            <a:off x="1644014" y="1393826"/>
            <a:ext cx="86753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Romantics viewed poetry as the direct expression of the soul.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F1D469"/>
              </a:solidFill>
            </a:endParaRPr>
          </a:p>
        </p:txBody>
      </p:sp>
      <p:sp>
        <p:nvSpPr>
          <p:cNvPr id="403473" name="Text Box 17"/>
          <p:cNvSpPr txBox="1">
            <a:spLocks noChangeArrowheads="1"/>
          </p:cNvSpPr>
          <p:nvPr/>
        </p:nvSpPr>
        <p:spPr bwMode="auto">
          <a:xfrm>
            <a:off x="1644014" y="2330451"/>
            <a:ext cx="8675330" cy="30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Romantic poetry </a:t>
            </a:r>
            <a:r>
              <a:rPr lang="en-US" altLang="en-US" sz="2800" dirty="0" smtClean="0">
                <a:solidFill>
                  <a:schemeClr val="bg1"/>
                </a:solidFill>
              </a:rPr>
              <a:t>also expressed the </a:t>
            </a:r>
            <a:r>
              <a:rPr lang="en-US" altLang="en-US" sz="2800" dirty="0">
                <a:solidFill>
                  <a:schemeClr val="bg1"/>
                </a:solidFill>
              </a:rPr>
              <a:t>love of nature.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This is </a:t>
            </a:r>
            <a:r>
              <a:rPr lang="en-US" altLang="en-US" sz="2800" dirty="0" smtClean="0">
                <a:solidFill>
                  <a:schemeClr val="bg1"/>
                </a:solidFill>
              </a:rPr>
              <a:t>seen </a:t>
            </a:r>
            <a:r>
              <a:rPr lang="en-US" altLang="en-US" sz="2800" dirty="0">
                <a:solidFill>
                  <a:schemeClr val="bg1"/>
                </a:solidFill>
              </a:rPr>
              <a:t>in the poetry of William Wordsworth.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The worship of nature caused romantics to criticize the new science, which they believed reduced nature to a cold object of mathematical study that had no room for </a:t>
            </a:r>
            <a:r>
              <a:rPr lang="en-US" altLang="en-US" sz="2800" dirty="0" smtClean="0">
                <a:solidFill>
                  <a:schemeClr val="bg1"/>
                </a:solidFill>
              </a:rPr>
              <a:t>imagination </a:t>
            </a:r>
            <a:r>
              <a:rPr lang="en-US" altLang="en-US" sz="2800" dirty="0">
                <a:solidFill>
                  <a:schemeClr val="bg1"/>
                </a:solidFill>
              </a:rPr>
              <a:t>or </a:t>
            </a:r>
            <a:r>
              <a:rPr lang="en-US" altLang="en-US" sz="2800" dirty="0" smtClean="0">
                <a:solidFill>
                  <a:schemeClr val="bg1"/>
                </a:solidFill>
              </a:rPr>
              <a:t>human </a:t>
            </a:r>
            <a:r>
              <a:rPr lang="en-US" altLang="en-US" sz="2800" dirty="0">
                <a:solidFill>
                  <a:schemeClr val="bg1"/>
                </a:solidFill>
              </a:rPr>
              <a:t>soul.</a:t>
            </a:r>
          </a:p>
        </p:txBody>
      </p:sp>
    </p:spTree>
    <p:extLst>
      <p:ext uri="{BB962C8B-B14F-4D97-AF65-F5344CB8AC3E}">
        <p14:creationId xmlns:p14="http://schemas.microsoft.com/office/powerpoint/2010/main" val="1774449246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3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34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3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utoUpdateAnimBg="0"/>
      <p:bldP spid="40347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 bwMode="ltGray">
          <a:xfrm>
            <a:off x="6601461" y="7454900"/>
            <a:ext cx="3389313" cy="26987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F8F8F8"/>
                </a:solidFill>
              </a:rPr>
              <a:t>Section 4-12</a:t>
            </a:r>
          </a:p>
        </p:txBody>
      </p:sp>
      <p:sp>
        <p:nvSpPr>
          <p:cNvPr id="888840" name="Text Box 8"/>
          <p:cNvSpPr txBox="1">
            <a:spLocks noChangeArrowheads="1"/>
          </p:cNvSpPr>
          <p:nvPr/>
        </p:nvSpPr>
        <p:spPr bwMode="black">
          <a:xfrm>
            <a:off x="2477135" y="513781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3200" dirty="0"/>
              <a:t>Romanticism </a:t>
            </a:r>
            <a:r>
              <a:rPr lang="en-US" altLang="en-US" dirty="0"/>
              <a:t>(cont.)</a:t>
            </a:r>
            <a:r>
              <a:rPr lang="en-US" altLang="en-US" sz="3200" dirty="0"/>
              <a:t>  </a:t>
            </a:r>
          </a:p>
        </p:txBody>
      </p:sp>
      <p:sp>
        <p:nvSpPr>
          <p:cNvPr id="888843" name="Text Box 11"/>
          <p:cNvSpPr txBox="1">
            <a:spLocks noChangeArrowheads="1"/>
          </p:cNvSpPr>
          <p:nvPr/>
        </p:nvSpPr>
        <p:spPr bwMode="auto">
          <a:xfrm>
            <a:off x="2477135" y="1216475"/>
            <a:ext cx="7239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In Shelley’s novel, Frankenstein’s </a:t>
            </a:r>
            <a:r>
              <a:rPr lang="en-US" altLang="en-US" sz="2800" dirty="0" smtClean="0">
                <a:solidFill>
                  <a:schemeClr val="bg1"/>
                </a:solidFill>
              </a:rPr>
              <a:t>monster symbolized </a:t>
            </a:r>
            <a:r>
              <a:rPr lang="en-US" altLang="en-US" sz="2800" dirty="0">
                <a:solidFill>
                  <a:schemeClr val="bg1"/>
                </a:solidFill>
              </a:rPr>
              <a:t>the danger of science’s attempt to conquer nature. </a:t>
            </a:r>
            <a:endParaRPr lang="en-US" altLang="en-US" dirty="0">
              <a:solidFill>
                <a:srgbClr val="F1D469"/>
              </a:solidFill>
            </a:endParaRPr>
          </a:p>
        </p:txBody>
      </p:sp>
      <p:sp>
        <p:nvSpPr>
          <p:cNvPr id="888844" name="Text Box 12"/>
          <p:cNvSpPr txBox="1">
            <a:spLocks noChangeArrowheads="1"/>
          </p:cNvSpPr>
          <p:nvPr/>
        </p:nvSpPr>
        <p:spPr bwMode="auto">
          <a:xfrm>
            <a:off x="2477135" y="2719389"/>
            <a:ext cx="7200900" cy="32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Romantics feared that industrialization would alienate people from their inner selves and the natural world. </a:t>
            </a:r>
          </a:p>
          <a:p>
            <a:pPr marL="0" indent="0"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Romantic artists shared two basic beliefs: </a:t>
            </a:r>
            <a:r>
              <a:rPr lang="en-US" altLang="en-US" sz="2800" dirty="0" smtClean="0">
                <a:solidFill>
                  <a:schemeClr val="bg1"/>
                </a:solidFill>
              </a:rPr>
              <a:t/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- art </a:t>
            </a:r>
            <a:r>
              <a:rPr lang="en-US" altLang="en-US" sz="2800" dirty="0">
                <a:solidFill>
                  <a:schemeClr val="bg1"/>
                </a:solidFill>
              </a:rPr>
              <a:t>reflects the artist’s inner </a:t>
            </a:r>
            <a:r>
              <a:rPr lang="en-US" altLang="en-US" sz="2800" dirty="0" smtClean="0">
                <a:solidFill>
                  <a:schemeClr val="bg1"/>
                </a:solidFill>
              </a:rPr>
              <a:t>soul</a:t>
            </a:r>
            <a:br>
              <a:rPr lang="en-US" altLang="en-US" sz="2800" dirty="0" smtClean="0">
                <a:solidFill>
                  <a:schemeClr val="bg1"/>
                </a:solidFill>
              </a:rPr>
            </a:br>
            <a:r>
              <a:rPr lang="en-US" altLang="en-US" sz="2800" dirty="0" smtClean="0">
                <a:solidFill>
                  <a:schemeClr val="bg1"/>
                </a:solidFill>
              </a:rPr>
              <a:t>- art </a:t>
            </a:r>
            <a:r>
              <a:rPr lang="en-US" altLang="en-US" sz="2800" dirty="0">
                <a:solidFill>
                  <a:schemeClr val="bg1"/>
                </a:solidFill>
              </a:rPr>
              <a:t>should abandon classical reason for warmth and </a:t>
            </a:r>
            <a:r>
              <a:rPr lang="en-US" altLang="en-US" sz="2800" dirty="0" smtClean="0">
                <a:solidFill>
                  <a:schemeClr val="bg1"/>
                </a:solidFill>
              </a:rPr>
              <a:t>emotion 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92286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8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8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43" grpId="0" autoUpdateAnimBg="0"/>
      <p:bldP spid="88884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" y="338328"/>
            <a:ext cx="1191463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Now, it’s time for </a:t>
            </a:r>
            <a:r>
              <a:rPr lang="en-US" sz="3600" b="1" u="sng" dirty="0" smtClean="0">
                <a:solidFill>
                  <a:schemeClr val="bg1"/>
                </a:solidFill>
              </a:rPr>
              <a:t>you</a:t>
            </a:r>
            <a:r>
              <a:rPr lang="en-US" sz="3600" b="1" dirty="0" smtClean="0">
                <a:solidFill>
                  <a:schemeClr val="bg1"/>
                </a:solidFill>
              </a:rPr>
              <a:t> to experience some Romance!</a:t>
            </a:r>
          </a:p>
          <a:p>
            <a:r>
              <a:rPr lang="en-US" sz="2500" dirty="0" smtClean="0">
                <a:solidFill>
                  <a:schemeClr val="bg1"/>
                </a:solidFill>
              </a:rPr>
              <a:t>(Who said history class is never fun?!)</a:t>
            </a:r>
          </a:p>
          <a:p>
            <a:endParaRPr lang="en-US" sz="2500" b="1" dirty="0">
              <a:solidFill>
                <a:schemeClr val="bg1"/>
              </a:solidFill>
            </a:endParaRPr>
          </a:p>
          <a:p>
            <a:r>
              <a:rPr lang="en-US" sz="3000" b="1" dirty="0" smtClean="0">
                <a:solidFill>
                  <a:schemeClr val="bg1"/>
                </a:solidFill>
              </a:rPr>
              <a:t>We will read “Hop-Frog,” by Edgar Allen Poe.</a:t>
            </a:r>
            <a:br>
              <a:rPr lang="en-US" sz="3000" b="1" dirty="0" smtClean="0">
                <a:solidFill>
                  <a:schemeClr val="bg1"/>
                </a:solidFill>
              </a:rPr>
            </a:br>
            <a:endParaRPr lang="en-US" sz="3000" b="1" dirty="0" smtClean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You may read it aloud in a group (with designated readers), or you may read it individually.</a:t>
            </a:r>
            <a:br>
              <a:rPr lang="en-US" sz="3000" dirty="0" smtClean="0">
                <a:solidFill>
                  <a:schemeClr val="bg1"/>
                </a:solidFill>
              </a:rPr>
            </a:b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u="sng" dirty="0" smtClean="0">
                <a:solidFill>
                  <a:schemeClr val="bg1"/>
                </a:solidFill>
              </a:rPr>
              <a:t>Answer the following questions as you go, in your notes: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How did Hop-Frog get his name?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Why did Hop-Frog take the wine from the King?</a:t>
            </a:r>
          </a:p>
          <a:p>
            <a:pPr marL="514350" indent="-514350">
              <a:buAutoNum type="arabicPeriod"/>
            </a:pPr>
            <a:r>
              <a:rPr lang="en-US" sz="3000" dirty="0" smtClean="0">
                <a:solidFill>
                  <a:schemeClr val="bg1"/>
                </a:solidFill>
              </a:rPr>
              <a:t>Why did Hop-Frog do what he did at the end of the story?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ltGray">
          <a:xfrm>
            <a:off x="7200901" y="6997700"/>
            <a:ext cx="3389313" cy="26987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F8F8F8"/>
                </a:solidFill>
              </a:rPr>
              <a:t>Section 2-1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black">
          <a:xfrm>
            <a:off x="3924300" y="6438901"/>
            <a:ext cx="4381500" cy="461665"/>
          </a:xfrm>
          <a:prstGeom prst="rect">
            <a:avLst/>
          </a:prstGeom>
          <a:noFill/>
          <a:ln>
            <a:noFill/>
          </a:ln>
          <a:effectLst>
            <a:outerShdw dist="28423" dir="920014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/>
              <a:t>Click the mouse button or press the</a:t>
            </a:r>
            <a:br>
              <a:rPr lang="en-US" altLang="en-US" sz="1200"/>
            </a:br>
            <a:r>
              <a:rPr lang="en-US" altLang="en-US" sz="1200"/>
              <a:t>Space Bar to display the information.</a:t>
            </a:r>
          </a:p>
        </p:txBody>
      </p:sp>
      <p:pic>
        <p:nvPicPr>
          <p:cNvPr id="101389" name="Picture 13" descr="GWH-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6462714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1" name="Picture 15" descr="GWH-home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6459539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4" name="Picture 18" descr="Copy of iDFS_trans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24051"/>
            <a:ext cx="1096962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03" name="Picture 27" descr="iETH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540000"/>
            <a:ext cx="1096962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08" name="Picture 32" descr="s2 not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031163" y="1"/>
            <a:ext cx="2432050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3076574" y="1386866"/>
            <a:ext cx="8655176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78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3400" dirty="0">
                <a:solidFill>
                  <a:schemeClr val="bg1"/>
                </a:solidFill>
              </a:rPr>
              <a:t>The great powers worked to maintain a conservative order throughout Europe. </a:t>
            </a:r>
            <a:r>
              <a:rPr lang="en-US" altLang="en-US" sz="3400" dirty="0">
                <a:solidFill>
                  <a:srgbClr val="F1D469"/>
                </a:solidFill>
              </a:rPr>
              <a:t>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black">
          <a:xfrm>
            <a:off x="3076575" y="933451"/>
            <a:ext cx="4903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7679FE"/>
                </a:solidFill>
              </a:rPr>
              <a:t>Main </a:t>
            </a:r>
            <a:r>
              <a:rPr lang="en-US" altLang="en-US" sz="2800" b="1" dirty="0" smtClean="0">
                <a:solidFill>
                  <a:srgbClr val="7679FE"/>
                </a:solidFill>
              </a:rPr>
              <a:t>Idea:</a:t>
            </a:r>
            <a:endParaRPr lang="en-US" altLang="en-US" sz="2800" b="1" dirty="0">
              <a:solidFill>
                <a:srgbClr val="7679FE"/>
              </a:solidFill>
              <a:sym typeface="Wingdings" panose="05000000000000000000" pitchFamily="2" charset="2"/>
            </a:endParaRP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black">
          <a:xfrm>
            <a:off x="3076574" y="382589"/>
            <a:ext cx="71675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3200" b="1" dirty="0"/>
              <a:t>Reaction and </a:t>
            </a:r>
            <a:r>
              <a:rPr lang="en-US" altLang="en-US" sz="3200" b="1" dirty="0" smtClean="0"/>
              <a:t>Revolution (Sec. 2)</a:t>
            </a:r>
            <a:endParaRPr lang="en-US" altLang="en-US" sz="3200" b="1" dirty="0">
              <a:sym typeface="Wingdings" panose="05000000000000000000" pitchFamily="2" charset="2"/>
            </a:endParaRPr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black">
          <a:xfrm>
            <a:off x="3213735" y="3005564"/>
            <a:ext cx="4903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7679FE"/>
                </a:solidFill>
              </a:rPr>
              <a:t>Key </a:t>
            </a:r>
            <a:r>
              <a:rPr lang="en-US" altLang="en-US" sz="2800" b="1" dirty="0" smtClean="0">
                <a:solidFill>
                  <a:srgbClr val="7679FE"/>
                </a:solidFill>
              </a:rPr>
              <a:t>Terms:</a:t>
            </a:r>
            <a:endParaRPr lang="en-US" altLang="en-US" sz="2800" b="1" dirty="0">
              <a:solidFill>
                <a:srgbClr val="7679FE"/>
              </a:solidFill>
              <a:sym typeface="Wingdings" panose="05000000000000000000" pitchFamily="2" charset="2"/>
            </a:endParaRPr>
          </a:p>
        </p:txBody>
      </p:sp>
      <p:sp>
        <p:nvSpPr>
          <p:cNvPr id="101426" name="Text Box 50"/>
          <p:cNvSpPr txBox="1">
            <a:spLocks noChangeArrowheads="1"/>
          </p:cNvSpPr>
          <p:nvPr/>
        </p:nvSpPr>
        <p:spPr bwMode="auto">
          <a:xfrm>
            <a:off x="3213735" y="3561189"/>
            <a:ext cx="3709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78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>
                <a:solidFill>
                  <a:schemeClr val="bg1"/>
                </a:solidFill>
              </a:rPr>
              <a:t>conservatism </a:t>
            </a:r>
            <a:r>
              <a:rPr lang="en-US" altLang="en-US">
                <a:solidFill>
                  <a:srgbClr val="F1D469"/>
                </a:solidFill>
              </a:rPr>
              <a:t></a:t>
            </a:r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7267067" y="3580264"/>
            <a:ext cx="4319016" cy="1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78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>
                <a:solidFill>
                  <a:schemeClr val="bg1"/>
                </a:solidFill>
              </a:rPr>
              <a:t>liberalism </a:t>
            </a:r>
            <a:r>
              <a:rPr lang="en-US" altLang="en-US" dirty="0">
                <a:solidFill>
                  <a:srgbClr val="F1D469"/>
                </a:solidFill>
              </a:rPr>
              <a:t></a:t>
            </a:r>
            <a:endParaRPr lang="en-US" altLang="en-US" sz="24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>
                <a:solidFill>
                  <a:schemeClr val="bg1"/>
                </a:solidFill>
              </a:rPr>
              <a:t>universal </a:t>
            </a:r>
            <a:r>
              <a:rPr lang="en-US" altLang="en-US" sz="2400" dirty="0" smtClean="0">
                <a:solidFill>
                  <a:schemeClr val="bg1"/>
                </a:solidFill>
              </a:rPr>
              <a:t>male </a:t>
            </a:r>
            <a:r>
              <a:rPr lang="en-US" altLang="en-US" sz="2400" dirty="0">
                <a:solidFill>
                  <a:schemeClr val="bg1"/>
                </a:solidFill>
              </a:rPr>
              <a:t>suffrage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101428" name="Text Box 52"/>
          <p:cNvSpPr txBox="1">
            <a:spLocks noChangeArrowheads="1"/>
          </p:cNvSpPr>
          <p:nvPr/>
        </p:nvSpPr>
        <p:spPr bwMode="auto">
          <a:xfrm>
            <a:off x="3213736" y="4043789"/>
            <a:ext cx="37877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78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dirty="0">
                <a:solidFill>
                  <a:schemeClr val="bg1"/>
                </a:solidFill>
              </a:rPr>
              <a:t>principle of </a:t>
            </a:r>
            <a:r>
              <a:rPr lang="en-US" altLang="en-US" sz="2400" dirty="0" smtClean="0">
                <a:solidFill>
                  <a:schemeClr val="bg1"/>
                </a:solidFill>
              </a:rPr>
              <a:t>intervention </a:t>
            </a:r>
            <a:r>
              <a:rPr lang="en-US" altLang="en-US" dirty="0">
                <a:solidFill>
                  <a:srgbClr val="F1D469"/>
                </a:solidFill>
              </a:rPr>
              <a:t></a:t>
            </a:r>
          </a:p>
        </p:txBody>
      </p:sp>
      <p:pic>
        <p:nvPicPr>
          <p:cNvPr id="101430" name="Picture 54" descr="windows_help">
            <a:hlinkClick r:id="rId9" action="ppaction://progra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462713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431" name="Picture 55" descr="apple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6462713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432" name="Picture 56" descr="GWH-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38" y="6459539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433" name="Picture 57" descr="GWH-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50" y="6459539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53219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1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22" grpId="0" autoUpdateAnimBg="0"/>
      <p:bldP spid="101423" grpId="0" autoUpdateAnimBg="0"/>
      <p:bldP spid="101424" grpId="0" autoUpdateAnimBg="0"/>
      <p:bldP spid="101425" grpId="0" autoUpdateAnimBg="0"/>
      <p:bldP spid="101426" grpId="0" autoUpdateAnimBg="0"/>
      <p:bldP spid="101427" grpId="0" build="p" autoUpdateAnimBg="0"/>
      <p:bldP spid="101428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46" t="15975" r="2947" b="4507"/>
          <a:stretch/>
        </p:blipFill>
        <p:spPr>
          <a:xfrm>
            <a:off x="684212" y="0"/>
            <a:ext cx="10694988" cy="68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ltGray">
          <a:xfrm>
            <a:off x="7200901" y="6997700"/>
            <a:ext cx="3389313" cy="26987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F8F8F8"/>
                </a:solidFill>
              </a:rPr>
              <a:t>Section 2-39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black">
          <a:xfrm>
            <a:off x="3076575" y="384176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3200" b="1" dirty="0"/>
              <a:t>Critical Thinking </a:t>
            </a:r>
          </a:p>
        </p:txBody>
      </p:sp>
      <p:pic>
        <p:nvPicPr>
          <p:cNvPr id="164869" name="Picture 5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200400" y="103822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1" name="Picture 7" descr="GWH-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6462714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3" name="Picture 9" descr="GWH-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38" y="6459539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5" name="Picture 11" descr="GWH-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50" y="6459539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6" name="Picture 12" descr="GWH-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6462714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85" name="Text Box 21"/>
          <p:cNvSpPr txBox="1">
            <a:spLocks noChangeArrowheads="1"/>
          </p:cNvSpPr>
          <p:nvPr/>
        </p:nvSpPr>
        <p:spPr bwMode="auto">
          <a:xfrm>
            <a:off x="3846514" y="1038225"/>
            <a:ext cx="62880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7679FE"/>
                </a:solidFill>
              </a:rPr>
              <a:t>Analyze </a:t>
            </a:r>
            <a:r>
              <a:rPr lang="en-US" altLang="en-US" sz="2800" b="1" dirty="0">
                <a:solidFill>
                  <a:srgbClr val="EAEAEA"/>
                </a:solidFill>
              </a:rPr>
              <a:t> How did the social and economic changes from the Industrial Revolution contribute to the spread of liberalism?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black">
          <a:xfrm>
            <a:off x="3924300" y="6435726"/>
            <a:ext cx="4381500" cy="461665"/>
          </a:xfrm>
          <a:prstGeom prst="rect">
            <a:avLst/>
          </a:prstGeom>
          <a:noFill/>
          <a:ln>
            <a:noFill/>
          </a:ln>
          <a:effectLst>
            <a:outerShdw dist="28423" dir="920014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/>
              <a:t>Click the mouse button or press the</a:t>
            </a:r>
            <a:br>
              <a:rPr lang="en-US" altLang="en-US" sz="1200"/>
            </a:br>
            <a:r>
              <a:rPr lang="en-US" altLang="en-US" sz="1200"/>
              <a:t>Space Bar to display the answer.</a:t>
            </a:r>
          </a:p>
        </p:txBody>
      </p:sp>
      <p:pic>
        <p:nvPicPr>
          <p:cNvPr id="164889" name="Picture 25" descr="s2 asse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031163" y="1"/>
            <a:ext cx="2432050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92" name="Picture 28" descr="windows_help">
            <a:hlinkClick r:id="rId9" action="ppaction://program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462713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93" name="Picture 29" descr="apple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6462713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700244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utoUpdateAnimBg="0"/>
      <p:bldP spid="16488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ltGray">
          <a:xfrm>
            <a:off x="7200901" y="6997700"/>
            <a:ext cx="3389313" cy="269875"/>
          </a:xfrm>
        </p:spPr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F8F8F8"/>
                </a:solidFill>
              </a:rPr>
              <a:t>Section 2-39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black">
          <a:xfrm>
            <a:off x="3076575" y="384176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3200" b="1" dirty="0"/>
              <a:t>Critical Thinking </a:t>
            </a:r>
          </a:p>
        </p:txBody>
      </p:sp>
      <p:pic>
        <p:nvPicPr>
          <p:cNvPr id="164869" name="Picture 5" descr="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200400" y="103822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1" name="Picture 7" descr="GWH-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6462714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3" name="Picture 9" descr="GWH-back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838" y="6459539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5" name="Picture 11" descr="GWH-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650" y="6459539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76" name="Picture 12" descr="GWH-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6462714"/>
            <a:ext cx="393700" cy="38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85" name="Text Box 21"/>
          <p:cNvSpPr txBox="1">
            <a:spLocks noChangeArrowheads="1"/>
          </p:cNvSpPr>
          <p:nvPr/>
        </p:nvSpPr>
        <p:spPr bwMode="auto">
          <a:xfrm>
            <a:off x="3846514" y="1038225"/>
            <a:ext cx="62880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7679FE"/>
                </a:solidFill>
              </a:rPr>
              <a:t>Analyze </a:t>
            </a:r>
            <a:r>
              <a:rPr lang="en-US" altLang="en-US" sz="2800" b="1" dirty="0">
                <a:solidFill>
                  <a:srgbClr val="EAEAEA"/>
                </a:solidFill>
              </a:rPr>
              <a:t> How did the social and economic changes from the Industrial Revolution contribute to the spread of liberalism?</a:t>
            </a:r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>
            <a:off x="3846514" y="3325813"/>
            <a:ext cx="65166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7E7AB"/>
                </a:solidFill>
              </a:rPr>
              <a:t>The Industrial Revolution led to the growth of an industrial middle class. Liberalism was tied to middle-class men.</a:t>
            </a:r>
          </a:p>
        </p:txBody>
      </p:sp>
      <p:pic>
        <p:nvPicPr>
          <p:cNvPr id="164887" name="Picture 23" descr="a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276600" y="3325813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88" name="Text Box 24"/>
          <p:cNvSpPr txBox="1">
            <a:spLocks noChangeArrowheads="1"/>
          </p:cNvSpPr>
          <p:nvPr/>
        </p:nvSpPr>
        <p:spPr bwMode="black">
          <a:xfrm>
            <a:off x="3924300" y="6435726"/>
            <a:ext cx="4381500" cy="461665"/>
          </a:xfrm>
          <a:prstGeom prst="rect">
            <a:avLst/>
          </a:prstGeom>
          <a:noFill/>
          <a:ln>
            <a:noFill/>
          </a:ln>
          <a:effectLst>
            <a:outerShdw dist="28423" dir="9200147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200"/>
              <a:t>Click the mouse button or press the</a:t>
            </a:r>
            <a:br>
              <a:rPr lang="en-US" altLang="en-US" sz="1200"/>
            </a:br>
            <a:r>
              <a:rPr lang="en-US" altLang="en-US" sz="1200"/>
              <a:t>Space Bar to display the answer.</a:t>
            </a:r>
          </a:p>
        </p:txBody>
      </p:sp>
      <p:pic>
        <p:nvPicPr>
          <p:cNvPr id="164889" name="Picture 25" descr="s2 asses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8031163" y="1"/>
            <a:ext cx="2432050" cy="38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90" name="Picture 26" descr="Copy of iDFS_trans1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24051"/>
            <a:ext cx="1096962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92" name="Picture 28" descr="windows_help">
            <a:hlinkClick r:id="rId11" action="ppaction://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462713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93" name="Picture 29" descr="apple_help">
            <a:hlinkClick r:id="rId13" action="ppaction://program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6462713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94" name="Picture 30" descr="apple_it">
            <a:hlinkClick r:id="rId15" action="ppaction://program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2540000"/>
            <a:ext cx="4953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95" name="Picture 31" descr="windows_it">
            <a:hlinkClick r:id="rId17" action="ppaction://program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2540000"/>
            <a:ext cx="4953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5900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autoUpdateAnimBg="0"/>
      <p:bldP spid="164885" grpId="0" autoUpdateAnimBg="0"/>
      <p:bldP spid="1648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69" name="Text Box 45"/>
          <p:cNvSpPr txBox="1">
            <a:spLocks noChangeArrowheads="1"/>
          </p:cNvSpPr>
          <p:nvPr/>
        </p:nvSpPr>
        <p:spPr bwMode="black">
          <a:xfrm>
            <a:off x="845502" y="1159126"/>
            <a:ext cx="88948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3200" b="1" dirty="0"/>
              <a:t>Culture: Romanticism </a:t>
            </a:r>
            <a:r>
              <a:rPr lang="en-US" altLang="en-US" sz="3200" b="1" dirty="0" smtClean="0"/>
              <a:t>(Sec. 4)</a:t>
            </a:r>
            <a:endParaRPr lang="en-US" altLang="en-US" sz="3200" b="1" dirty="0">
              <a:sym typeface="Wingdings" panose="05000000000000000000" pitchFamily="2" charset="2"/>
            </a:endParaRPr>
          </a:p>
        </p:txBody>
      </p:sp>
      <p:sp>
        <p:nvSpPr>
          <p:cNvPr id="385067" name="Text Box 43"/>
          <p:cNvSpPr txBox="1">
            <a:spLocks noChangeArrowheads="1"/>
          </p:cNvSpPr>
          <p:nvPr/>
        </p:nvSpPr>
        <p:spPr bwMode="auto">
          <a:xfrm>
            <a:off x="1999616" y="2378394"/>
            <a:ext cx="8883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785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 dirty="0">
                <a:solidFill>
                  <a:schemeClr val="bg1"/>
                </a:solidFill>
              </a:rPr>
              <a:t>At the end of the eighteenth century, romanticism emerged as a reaction to the ideas of the Enlightenment. </a:t>
            </a:r>
            <a:r>
              <a:rPr lang="en-US" altLang="en-US" b="1" dirty="0">
                <a:solidFill>
                  <a:srgbClr val="F1D469"/>
                </a:solidFill>
              </a:rPr>
              <a:t></a:t>
            </a:r>
          </a:p>
        </p:txBody>
      </p:sp>
      <p:sp>
        <p:nvSpPr>
          <p:cNvPr id="385068" name="Text Box 44"/>
          <p:cNvSpPr txBox="1">
            <a:spLocks noChangeArrowheads="1"/>
          </p:cNvSpPr>
          <p:nvPr/>
        </p:nvSpPr>
        <p:spPr bwMode="black">
          <a:xfrm>
            <a:off x="1999615" y="1857693"/>
            <a:ext cx="49037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7679FE"/>
                </a:solidFill>
              </a:rPr>
              <a:t>Main </a:t>
            </a:r>
            <a:r>
              <a:rPr lang="en-US" altLang="en-US" sz="2800" b="1" dirty="0" smtClean="0">
                <a:solidFill>
                  <a:srgbClr val="7679FE"/>
                </a:solidFill>
              </a:rPr>
              <a:t>Idea</a:t>
            </a:r>
            <a:endParaRPr lang="en-US" altLang="en-US" sz="2800" b="1" dirty="0">
              <a:solidFill>
                <a:srgbClr val="7679FE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04671662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69" grpId="0" autoUpdateAnimBg="0"/>
      <p:bldP spid="385067" grpId="0" autoUpdateAnimBg="0"/>
      <p:bldP spid="38506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26" name="Text Box 14"/>
          <p:cNvSpPr txBox="1">
            <a:spLocks noChangeArrowheads="1"/>
          </p:cNvSpPr>
          <p:nvPr/>
        </p:nvSpPr>
        <p:spPr bwMode="black">
          <a:xfrm>
            <a:off x="2162175" y="749936"/>
            <a:ext cx="6096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3200"/>
              <a:t>Romanticism </a:t>
            </a:r>
          </a:p>
        </p:txBody>
      </p:sp>
      <p:sp>
        <p:nvSpPr>
          <p:cNvPr id="397329" name="Text Box 17"/>
          <p:cNvSpPr txBox="1">
            <a:spLocks noChangeArrowheads="1"/>
          </p:cNvSpPr>
          <p:nvPr/>
        </p:nvSpPr>
        <p:spPr bwMode="auto">
          <a:xfrm>
            <a:off x="2127504" y="1263095"/>
            <a:ext cx="7239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At the end of the eighteenth century, 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the intellectual movement known as </a:t>
            </a:r>
            <a:r>
              <a:rPr lang="en-US" altLang="en-US" sz="2800" dirty="0">
                <a:solidFill>
                  <a:srgbClr val="7679FE"/>
                </a:solidFill>
              </a:rPr>
              <a:t>romanticism</a:t>
            </a:r>
            <a:r>
              <a:rPr lang="en-US" altLang="en-US" sz="2800" dirty="0">
                <a:solidFill>
                  <a:schemeClr val="bg1"/>
                </a:solidFill>
              </a:rPr>
              <a:t> emerged in reaction to Enlightenment ideas.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F1D469"/>
              </a:solidFill>
            </a:endParaRPr>
          </a:p>
        </p:txBody>
      </p:sp>
      <p:sp>
        <p:nvSpPr>
          <p:cNvPr id="397330" name="Text Box 18"/>
          <p:cNvSpPr txBox="1">
            <a:spLocks noChangeArrowheads="1"/>
          </p:cNvSpPr>
          <p:nvPr/>
        </p:nvSpPr>
        <p:spPr bwMode="auto">
          <a:xfrm>
            <a:off x="2165604" y="3668301"/>
            <a:ext cx="72009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The Enlightenment had stressed reason for discovering truth. </a:t>
            </a:r>
            <a:r>
              <a:rPr lang="en-US" altLang="en-US" sz="2800" dirty="0" smtClean="0">
                <a:solidFill>
                  <a:schemeClr val="bg1"/>
                </a:solidFill>
              </a:rPr>
              <a:t>The </a:t>
            </a:r>
            <a:r>
              <a:rPr lang="en-US" altLang="en-US" sz="2800" dirty="0">
                <a:solidFill>
                  <a:schemeClr val="bg1"/>
                </a:solidFill>
              </a:rPr>
              <a:t>romantics emphasized feelings and imagination as sources of knowing.</a:t>
            </a:r>
          </a:p>
        </p:txBody>
      </p:sp>
    </p:spTree>
    <p:extLst>
      <p:ext uri="{BB962C8B-B14F-4D97-AF65-F5344CB8AC3E}">
        <p14:creationId xmlns:p14="http://schemas.microsoft.com/office/powerpoint/2010/main" val="1073883550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7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7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26" grpId="0" autoUpdateAnimBg="0"/>
      <p:bldP spid="397329" grpId="0" autoUpdateAnimBg="0"/>
      <p:bldP spid="39733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0" name="Text Box 10"/>
          <p:cNvSpPr txBox="1">
            <a:spLocks noChangeArrowheads="1"/>
          </p:cNvSpPr>
          <p:nvPr/>
        </p:nvSpPr>
        <p:spPr bwMode="black">
          <a:xfrm>
            <a:off x="1958975" y="394336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3200"/>
              <a:t>Romanticism </a:t>
            </a:r>
            <a:r>
              <a:rPr lang="en-US" altLang="en-US"/>
              <a:t>(cont.)</a:t>
            </a:r>
            <a:r>
              <a:rPr lang="en-US" altLang="en-US" sz="3200"/>
              <a:t>  </a:t>
            </a:r>
          </a:p>
        </p:txBody>
      </p:sp>
      <p:sp>
        <p:nvSpPr>
          <p:cNvPr id="399376" name="Text Box 16"/>
          <p:cNvSpPr txBox="1">
            <a:spLocks noChangeArrowheads="1"/>
          </p:cNvSpPr>
          <p:nvPr/>
        </p:nvSpPr>
        <p:spPr bwMode="auto">
          <a:xfrm>
            <a:off x="1958974" y="946786"/>
            <a:ext cx="78413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For romanticism, emotions were truly knowable only by the person experiencing them.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F1D469"/>
              </a:solidFill>
            </a:endParaRPr>
          </a:p>
        </p:txBody>
      </p:sp>
      <p:sp>
        <p:nvSpPr>
          <p:cNvPr id="399377" name="Text Box 17"/>
          <p:cNvSpPr txBox="1">
            <a:spLocks noChangeArrowheads="1"/>
          </p:cNvSpPr>
          <p:nvPr/>
        </p:nvSpPr>
        <p:spPr bwMode="auto">
          <a:xfrm>
            <a:off x="1958975" y="2277111"/>
            <a:ext cx="7200900" cy="38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Romantic works often feature figures isolated from society but sure about the worth of their inner </a:t>
            </a:r>
            <a:r>
              <a:rPr lang="en-US" altLang="en-US" sz="2800" dirty="0" smtClean="0">
                <a:solidFill>
                  <a:schemeClr val="bg1"/>
                </a:solidFill>
              </a:rPr>
              <a:t>lives, and what is right and wrong (morality). 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Romanticism also stressed individualism, the belief that each person is unique. </a:t>
            </a:r>
          </a:p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Many romantics rebelled against middle-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class conventions.</a:t>
            </a:r>
          </a:p>
        </p:txBody>
      </p:sp>
    </p:spTree>
    <p:extLst>
      <p:ext uri="{BB962C8B-B14F-4D97-AF65-F5344CB8AC3E}">
        <p14:creationId xmlns:p14="http://schemas.microsoft.com/office/powerpoint/2010/main" val="1440765759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6" grpId="0" autoUpdateAnimBg="0"/>
      <p:bldP spid="39937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8" name="Text Box 10"/>
          <p:cNvSpPr txBox="1">
            <a:spLocks noChangeArrowheads="1"/>
          </p:cNvSpPr>
          <p:nvPr/>
        </p:nvSpPr>
        <p:spPr bwMode="black">
          <a:xfrm>
            <a:off x="2487295" y="1298576"/>
            <a:ext cx="7086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altLang="en-US" sz="3200" dirty="0"/>
              <a:t>Romanticism </a:t>
            </a:r>
            <a:r>
              <a:rPr lang="en-US" altLang="en-US" dirty="0"/>
              <a:t>(cont.)</a:t>
            </a:r>
            <a:r>
              <a:rPr lang="en-US" altLang="en-US" sz="3200" dirty="0"/>
              <a:t>  </a:t>
            </a:r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2487295" y="1851025"/>
            <a:ext cx="7239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Many romantics also had a deep interest in the past and revived medieval architectural styles, such as the Houses 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2800" dirty="0">
                <a:solidFill>
                  <a:schemeClr val="bg1"/>
                </a:solidFill>
              </a:rPr>
              <a:t>of Parliament in London.</a:t>
            </a:r>
            <a:r>
              <a:rPr lang="en-US" altLang="en-US" sz="28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401425" name="Text Box 17"/>
          <p:cNvSpPr txBox="1">
            <a:spLocks noChangeArrowheads="1"/>
          </p:cNvSpPr>
          <p:nvPr/>
        </p:nvSpPr>
        <p:spPr bwMode="auto">
          <a:xfrm>
            <a:off x="2544445" y="3846294"/>
            <a:ext cx="72009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35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3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1145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86050" indent="-457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dirty="0">
                <a:solidFill>
                  <a:schemeClr val="bg1"/>
                </a:solidFill>
              </a:rPr>
              <a:t>Sir Walter Scott’s novel of clashes among medieval knights, </a:t>
            </a:r>
            <a:r>
              <a:rPr lang="en-US" altLang="en-US" sz="2800" i="1" dirty="0">
                <a:solidFill>
                  <a:schemeClr val="bg1"/>
                </a:solidFill>
              </a:rPr>
              <a:t>Ivanhoe</a:t>
            </a:r>
            <a:r>
              <a:rPr lang="en-US" altLang="en-US" sz="2800" dirty="0">
                <a:solidFill>
                  <a:schemeClr val="bg1"/>
                </a:solidFill>
              </a:rPr>
              <a:t>, was wildly popular. </a:t>
            </a:r>
          </a:p>
        </p:txBody>
      </p:sp>
    </p:spTree>
    <p:extLst>
      <p:ext uri="{BB962C8B-B14F-4D97-AF65-F5344CB8AC3E}">
        <p14:creationId xmlns:p14="http://schemas.microsoft.com/office/powerpoint/2010/main" val="3529676285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1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24" grpId="0" autoUpdateAnimBg="0"/>
      <p:bldP spid="401425" grpId="0" build="p" autoUpdateAnimBg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299</TotalTime>
  <Words>491</Words>
  <Application>Microsoft Office PowerPoint</Application>
  <PresentationFormat>Widescreen</PresentationFormat>
  <Paragraphs>68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Slice</vt:lpstr>
      <vt:lpstr>Forces of Change in Europe, and then…</vt:lpstr>
      <vt:lpstr>Section 2-1</vt:lpstr>
      <vt:lpstr>PowerPoint Presentation</vt:lpstr>
      <vt:lpstr>Section 2-39</vt:lpstr>
      <vt:lpstr>Section 2-39</vt:lpstr>
      <vt:lpstr>PowerPoint Presentation</vt:lpstr>
      <vt:lpstr>PowerPoint Presentation</vt:lpstr>
      <vt:lpstr>PowerPoint Presentation</vt:lpstr>
      <vt:lpstr>PowerPoint Presentation</vt:lpstr>
      <vt:lpstr>Section 4-10</vt:lpstr>
      <vt:lpstr>PowerPoint Presentation</vt:lpstr>
      <vt:lpstr>Section 4-12</vt:lpstr>
      <vt:lpstr>PowerPoint Presentation</vt:lpstr>
    </vt:vector>
  </TitlesOfParts>
  <Company>USD497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Boyd</dc:creator>
  <cp:lastModifiedBy>Jordan Boyd</cp:lastModifiedBy>
  <cp:revision>29</cp:revision>
  <cp:lastPrinted>2015-12-08T16:38:44Z</cp:lastPrinted>
  <dcterms:created xsi:type="dcterms:W3CDTF">2015-01-20T02:12:15Z</dcterms:created>
  <dcterms:modified xsi:type="dcterms:W3CDTF">2017-12-14T15:58:56Z</dcterms:modified>
</cp:coreProperties>
</file>