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7" r:id="rId2"/>
    <p:sldId id="258" r:id="rId3"/>
    <p:sldId id="259" r:id="rId4"/>
    <p:sldId id="260" r:id="rId5"/>
    <p:sldId id="261"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CCD7346-7573-4969-8A74-0DB4524D5B73}" type="datetimeFigureOut">
              <a:rPr lang="en-US" smtClean="0"/>
              <a:t>9/18/2017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F15AAD2-514F-408A-B59C-9AA0088E9D4D}" type="slidenum">
              <a:rPr lang="en-US" smtClean="0"/>
              <a:t>‹#›</a:t>
            </a:fld>
            <a:endParaRPr lang="en-US"/>
          </a:p>
        </p:txBody>
      </p:sp>
    </p:spTree>
    <p:extLst>
      <p:ext uri="{BB962C8B-B14F-4D97-AF65-F5344CB8AC3E}">
        <p14:creationId xmlns:p14="http://schemas.microsoft.com/office/powerpoint/2010/main" val="32992352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F5FA77-70DA-4B7C-A8A1-8340922687CD}"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4C2C7-50EF-47DA-BBAB-D2B36DE5C083}" type="slidenum">
              <a:rPr lang="en-US" smtClean="0"/>
              <a:t>‹#›</a:t>
            </a:fld>
            <a:endParaRPr lang="en-US"/>
          </a:p>
        </p:txBody>
      </p:sp>
    </p:spTree>
    <p:extLst>
      <p:ext uri="{BB962C8B-B14F-4D97-AF65-F5344CB8AC3E}">
        <p14:creationId xmlns:p14="http://schemas.microsoft.com/office/powerpoint/2010/main" val="4067142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F5FA77-70DA-4B7C-A8A1-8340922687CD}"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4C2C7-50EF-47DA-BBAB-D2B36DE5C083}" type="slidenum">
              <a:rPr lang="en-US" smtClean="0"/>
              <a:t>‹#›</a:t>
            </a:fld>
            <a:endParaRPr lang="en-US"/>
          </a:p>
        </p:txBody>
      </p:sp>
    </p:spTree>
    <p:extLst>
      <p:ext uri="{BB962C8B-B14F-4D97-AF65-F5344CB8AC3E}">
        <p14:creationId xmlns:p14="http://schemas.microsoft.com/office/powerpoint/2010/main" val="2428887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F5FA77-70DA-4B7C-A8A1-8340922687CD}"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4C2C7-50EF-47DA-BBAB-D2B36DE5C083}" type="slidenum">
              <a:rPr lang="en-US" smtClean="0"/>
              <a:t>‹#›</a:t>
            </a:fld>
            <a:endParaRPr lang="en-US"/>
          </a:p>
        </p:txBody>
      </p:sp>
    </p:spTree>
    <p:extLst>
      <p:ext uri="{BB962C8B-B14F-4D97-AF65-F5344CB8AC3E}">
        <p14:creationId xmlns:p14="http://schemas.microsoft.com/office/powerpoint/2010/main" val="1268801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F5FA77-70DA-4B7C-A8A1-8340922687CD}"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4C2C7-50EF-47DA-BBAB-D2B36DE5C083}" type="slidenum">
              <a:rPr lang="en-US" smtClean="0"/>
              <a:t>‹#›</a:t>
            </a:fld>
            <a:endParaRPr lang="en-US"/>
          </a:p>
        </p:txBody>
      </p:sp>
    </p:spTree>
    <p:extLst>
      <p:ext uri="{BB962C8B-B14F-4D97-AF65-F5344CB8AC3E}">
        <p14:creationId xmlns:p14="http://schemas.microsoft.com/office/powerpoint/2010/main" val="2175812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5FA77-70DA-4B7C-A8A1-8340922687CD}"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4C2C7-50EF-47DA-BBAB-D2B36DE5C083}" type="slidenum">
              <a:rPr lang="en-US" smtClean="0"/>
              <a:t>‹#›</a:t>
            </a:fld>
            <a:endParaRPr lang="en-US"/>
          </a:p>
        </p:txBody>
      </p:sp>
    </p:spTree>
    <p:extLst>
      <p:ext uri="{BB962C8B-B14F-4D97-AF65-F5344CB8AC3E}">
        <p14:creationId xmlns:p14="http://schemas.microsoft.com/office/powerpoint/2010/main" val="3709389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F5FA77-70DA-4B7C-A8A1-8340922687CD}"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4C2C7-50EF-47DA-BBAB-D2B36DE5C083}" type="slidenum">
              <a:rPr lang="en-US" smtClean="0"/>
              <a:t>‹#›</a:t>
            </a:fld>
            <a:endParaRPr lang="en-US"/>
          </a:p>
        </p:txBody>
      </p:sp>
    </p:spTree>
    <p:extLst>
      <p:ext uri="{BB962C8B-B14F-4D97-AF65-F5344CB8AC3E}">
        <p14:creationId xmlns:p14="http://schemas.microsoft.com/office/powerpoint/2010/main" val="2211667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F5FA77-70DA-4B7C-A8A1-8340922687CD}" type="datetimeFigureOut">
              <a:rPr lang="en-US" smtClean="0"/>
              <a:t>9/17/2017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74C2C7-50EF-47DA-BBAB-D2B36DE5C083}" type="slidenum">
              <a:rPr lang="en-US" smtClean="0"/>
              <a:t>‹#›</a:t>
            </a:fld>
            <a:endParaRPr lang="en-US"/>
          </a:p>
        </p:txBody>
      </p:sp>
    </p:spTree>
    <p:extLst>
      <p:ext uri="{BB962C8B-B14F-4D97-AF65-F5344CB8AC3E}">
        <p14:creationId xmlns:p14="http://schemas.microsoft.com/office/powerpoint/2010/main" val="3231162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F5FA77-70DA-4B7C-A8A1-8340922687CD}" type="datetimeFigureOut">
              <a:rPr lang="en-US" smtClean="0"/>
              <a:t>9/17/2017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74C2C7-50EF-47DA-BBAB-D2B36DE5C083}" type="slidenum">
              <a:rPr lang="en-US" smtClean="0"/>
              <a:t>‹#›</a:t>
            </a:fld>
            <a:endParaRPr lang="en-US"/>
          </a:p>
        </p:txBody>
      </p:sp>
    </p:spTree>
    <p:extLst>
      <p:ext uri="{BB962C8B-B14F-4D97-AF65-F5344CB8AC3E}">
        <p14:creationId xmlns:p14="http://schemas.microsoft.com/office/powerpoint/2010/main" val="3750247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5FA77-70DA-4B7C-A8A1-8340922687CD}" type="datetimeFigureOut">
              <a:rPr lang="en-US" smtClean="0"/>
              <a:t>9/17/2017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74C2C7-50EF-47DA-BBAB-D2B36DE5C083}" type="slidenum">
              <a:rPr lang="en-US" smtClean="0"/>
              <a:t>‹#›</a:t>
            </a:fld>
            <a:endParaRPr lang="en-US"/>
          </a:p>
        </p:txBody>
      </p:sp>
    </p:spTree>
    <p:extLst>
      <p:ext uri="{BB962C8B-B14F-4D97-AF65-F5344CB8AC3E}">
        <p14:creationId xmlns:p14="http://schemas.microsoft.com/office/powerpoint/2010/main" val="756296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F5FA77-70DA-4B7C-A8A1-8340922687CD}"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4C2C7-50EF-47DA-BBAB-D2B36DE5C083}" type="slidenum">
              <a:rPr lang="en-US" smtClean="0"/>
              <a:t>‹#›</a:t>
            </a:fld>
            <a:endParaRPr lang="en-US"/>
          </a:p>
        </p:txBody>
      </p:sp>
    </p:spTree>
    <p:extLst>
      <p:ext uri="{BB962C8B-B14F-4D97-AF65-F5344CB8AC3E}">
        <p14:creationId xmlns:p14="http://schemas.microsoft.com/office/powerpoint/2010/main" val="426178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F5FA77-70DA-4B7C-A8A1-8340922687CD}"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4C2C7-50EF-47DA-BBAB-D2B36DE5C083}" type="slidenum">
              <a:rPr lang="en-US" smtClean="0"/>
              <a:t>‹#›</a:t>
            </a:fld>
            <a:endParaRPr lang="en-US"/>
          </a:p>
        </p:txBody>
      </p:sp>
    </p:spTree>
    <p:extLst>
      <p:ext uri="{BB962C8B-B14F-4D97-AF65-F5344CB8AC3E}">
        <p14:creationId xmlns:p14="http://schemas.microsoft.com/office/powerpoint/2010/main" val="34779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5FA77-70DA-4B7C-A8A1-8340922687CD}" type="datetimeFigureOut">
              <a:rPr lang="en-US" smtClean="0"/>
              <a:t>9/17/2017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4C2C7-50EF-47DA-BBAB-D2B36DE5C083}" type="slidenum">
              <a:rPr lang="en-US" smtClean="0"/>
              <a:t>‹#›</a:t>
            </a:fld>
            <a:endParaRPr lang="en-US"/>
          </a:p>
        </p:txBody>
      </p:sp>
    </p:spTree>
    <p:extLst>
      <p:ext uri="{BB962C8B-B14F-4D97-AF65-F5344CB8AC3E}">
        <p14:creationId xmlns:p14="http://schemas.microsoft.com/office/powerpoint/2010/main" val="2345152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File:Pope_Alexander_Vi.jp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tudorhistory.org/wives/"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1600200" y="76200"/>
            <a:ext cx="8915400" cy="914400"/>
          </a:xfrm>
        </p:spPr>
        <p:txBody>
          <a:bodyPr>
            <a:normAutofit/>
          </a:bodyPr>
          <a:lstStyle/>
          <a:p>
            <a:pPr eaLnBrk="1" hangingPunct="1"/>
            <a:r>
              <a:rPr lang="en-US" altLang="en-US" dirty="0" smtClean="0">
                <a:latin typeface="Constantia" panose="02030602050306030303" pitchFamily="18" charset="0"/>
              </a:rPr>
              <a:t>The Reformation, cont’d</a:t>
            </a:r>
          </a:p>
        </p:txBody>
      </p:sp>
      <p:sp>
        <p:nvSpPr>
          <p:cNvPr id="11267" name="Rectangle 4"/>
          <p:cNvSpPr>
            <a:spLocks noGrp="1" noChangeArrowheads="1"/>
          </p:cNvSpPr>
          <p:nvPr>
            <p:ph type="body" idx="1"/>
          </p:nvPr>
        </p:nvSpPr>
        <p:spPr>
          <a:xfrm>
            <a:off x="975360" y="685800"/>
            <a:ext cx="6436360" cy="6096000"/>
          </a:xfrm>
        </p:spPr>
        <p:txBody>
          <a:bodyPr>
            <a:normAutofit fontScale="92500" lnSpcReduction="10000"/>
          </a:bodyPr>
          <a:lstStyle/>
          <a:p>
            <a:pPr eaLnBrk="1" hangingPunct="1">
              <a:lnSpc>
                <a:spcPct val="120000"/>
              </a:lnSpc>
              <a:spcBef>
                <a:spcPts val="0"/>
              </a:spcBef>
              <a:spcAft>
                <a:spcPts val="0"/>
              </a:spcAft>
            </a:pPr>
            <a:r>
              <a:rPr lang="en-US" altLang="en-US" sz="2400" dirty="0">
                <a:latin typeface="Arial" panose="020B0604020202020204" pitchFamily="34" charset="0"/>
                <a:cs typeface="Arial" panose="020B0604020202020204" pitchFamily="34" charset="0"/>
              </a:rPr>
              <a:t>Corruption of Catholic Church</a:t>
            </a:r>
          </a:p>
          <a:p>
            <a:pPr lvl="1" eaLnBrk="1" hangingPunct="1">
              <a:lnSpc>
                <a:spcPct val="120000"/>
              </a:lnSpc>
              <a:spcBef>
                <a:spcPts val="0"/>
              </a:spcBef>
              <a:spcAft>
                <a:spcPts val="0"/>
              </a:spcAft>
            </a:pPr>
            <a:r>
              <a:rPr lang="en-US" altLang="en-US" sz="2000" dirty="0">
                <a:latin typeface="Arial" panose="020B0604020202020204" pitchFamily="34" charset="0"/>
                <a:cs typeface="Arial" panose="020B0604020202020204" pitchFamily="34" charset="0"/>
              </a:rPr>
              <a:t>Clergy focused on non-spiritual duties</a:t>
            </a:r>
          </a:p>
          <a:p>
            <a:pPr lvl="1" eaLnBrk="1" hangingPunct="1">
              <a:lnSpc>
                <a:spcPct val="120000"/>
              </a:lnSpc>
              <a:spcBef>
                <a:spcPts val="0"/>
              </a:spcBef>
              <a:spcAft>
                <a:spcPts val="0"/>
              </a:spcAft>
            </a:pPr>
            <a:r>
              <a:rPr lang="en-US" altLang="en-US" sz="2000" dirty="0">
                <a:latin typeface="Arial" panose="020B0604020202020204" pitchFamily="34" charset="0"/>
                <a:cs typeface="Arial" panose="020B0604020202020204" pitchFamily="34" charset="0"/>
              </a:rPr>
              <a:t>Salvation through </a:t>
            </a:r>
            <a:r>
              <a:rPr lang="en-US" altLang="en-US" sz="2000" dirty="0" smtClean="0">
                <a:latin typeface="Arial" panose="020B0604020202020204" pitchFamily="34" charset="0"/>
                <a:cs typeface="Arial" panose="020B0604020202020204" pitchFamily="34" charset="0"/>
              </a:rPr>
              <a:t>indulgences</a:t>
            </a:r>
          </a:p>
          <a:p>
            <a:pPr lvl="2">
              <a:lnSpc>
                <a:spcPct val="120000"/>
              </a:lnSpc>
              <a:spcBef>
                <a:spcPts val="0"/>
              </a:spcBef>
              <a:spcAft>
                <a:spcPts val="0"/>
              </a:spcAft>
            </a:pPr>
            <a:r>
              <a:rPr lang="en-US" altLang="en-US" sz="1600" dirty="0" smtClean="0">
                <a:latin typeface="Arial" panose="020B0604020202020204" pitchFamily="34" charset="0"/>
                <a:cs typeface="Arial" panose="020B0604020202020204" pitchFamily="34" charset="0"/>
              </a:rPr>
              <a:t>Money or relics</a:t>
            </a:r>
            <a:endParaRPr lang="en-US" altLang="en-US" sz="1600" dirty="0">
              <a:latin typeface="Arial" panose="020B0604020202020204" pitchFamily="34" charset="0"/>
              <a:cs typeface="Arial" panose="020B0604020202020204" pitchFamily="34" charset="0"/>
            </a:endParaRPr>
          </a:p>
          <a:p>
            <a:pPr lvl="2" eaLnBrk="1" hangingPunct="1">
              <a:lnSpc>
                <a:spcPct val="120000"/>
              </a:lnSpc>
              <a:spcBef>
                <a:spcPts val="0"/>
              </a:spcBef>
              <a:spcAft>
                <a:spcPts val="0"/>
              </a:spcAft>
            </a:pPr>
            <a:r>
              <a:rPr lang="en-US" altLang="en-US" sz="1800" dirty="0">
                <a:latin typeface="Arial" panose="020B0604020202020204" pitchFamily="34" charset="0"/>
                <a:cs typeface="Arial" panose="020B0604020202020204" pitchFamily="34" charset="0"/>
              </a:rPr>
              <a:t>Forgiveness for some or all of sin</a:t>
            </a:r>
          </a:p>
          <a:p>
            <a:pPr lvl="2" eaLnBrk="1" hangingPunct="1">
              <a:lnSpc>
                <a:spcPct val="120000"/>
              </a:lnSpc>
              <a:spcBef>
                <a:spcPts val="0"/>
              </a:spcBef>
              <a:spcAft>
                <a:spcPts val="0"/>
              </a:spcAft>
            </a:pPr>
            <a:r>
              <a:rPr lang="en-US" altLang="en-US" sz="1800" dirty="0">
                <a:latin typeface="Arial" panose="020B0604020202020204" pitchFamily="34" charset="0"/>
                <a:cs typeface="Arial" panose="020B0604020202020204" pitchFamily="34" charset="0"/>
              </a:rPr>
              <a:t>Selling indulgences = buying salvation</a:t>
            </a:r>
          </a:p>
          <a:p>
            <a:pPr eaLnBrk="1" hangingPunct="1">
              <a:lnSpc>
                <a:spcPct val="120000"/>
              </a:lnSpc>
              <a:spcBef>
                <a:spcPts val="0"/>
              </a:spcBef>
              <a:spcAft>
                <a:spcPts val="0"/>
              </a:spcAft>
            </a:pPr>
            <a:r>
              <a:rPr lang="en-US" altLang="en-US" sz="2400" i="1" dirty="0">
                <a:latin typeface="Arial" panose="020B0604020202020204" pitchFamily="34" charset="0"/>
                <a:cs typeface="Arial" panose="020B0604020202020204" pitchFamily="34" charset="0"/>
              </a:rPr>
              <a:t>Luther</a:t>
            </a:r>
            <a:r>
              <a:rPr lang="en-US" altLang="en-US" sz="2400" dirty="0">
                <a:latin typeface="Arial" panose="020B0604020202020204" pitchFamily="34" charset="0"/>
                <a:cs typeface="Arial" panose="020B0604020202020204" pitchFamily="34" charset="0"/>
              </a:rPr>
              <a:t> &amp; his Ninety-Five Theses</a:t>
            </a:r>
          </a:p>
          <a:p>
            <a:pPr lvl="1" eaLnBrk="1" hangingPunct="1">
              <a:lnSpc>
                <a:spcPct val="120000"/>
              </a:lnSpc>
              <a:spcBef>
                <a:spcPts val="0"/>
              </a:spcBef>
              <a:spcAft>
                <a:spcPts val="0"/>
              </a:spcAft>
            </a:pPr>
            <a:r>
              <a:rPr lang="en-US" altLang="en-US" sz="2000" dirty="0">
                <a:latin typeface="Arial" panose="020B0604020202020204" pitchFamily="34" charset="0"/>
                <a:cs typeface="Arial" panose="020B0604020202020204" pitchFamily="34" charset="0"/>
              </a:rPr>
              <a:t>Disgusted German monk &amp; professor</a:t>
            </a:r>
          </a:p>
          <a:p>
            <a:pPr lvl="2" eaLnBrk="1" hangingPunct="1">
              <a:lnSpc>
                <a:spcPct val="120000"/>
              </a:lnSpc>
              <a:spcBef>
                <a:spcPts val="0"/>
              </a:spcBef>
              <a:spcAft>
                <a:spcPts val="0"/>
              </a:spcAft>
            </a:pPr>
            <a:r>
              <a:rPr lang="en-US" altLang="en-US" sz="1800" dirty="0" smtClean="0">
                <a:latin typeface="Arial" panose="020B0604020202020204" pitchFamily="34" charset="0"/>
                <a:cs typeface="Arial" panose="020B0604020202020204" pitchFamily="34" charset="0"/>
              </a:rPr>
              <a:t>Drew on works of Erasmus, who also wanted reform</a:t>
            </a:r>
          </a:p>
          <a:p>
            <a:pPr lvl="2" eaLnBrk="1" hangingPunct="1">
              <a:lnSpc>
                <a:spcPct val="120000"/>
              </a:lnSpc>
              <a:spcBef>
                <a:spcPts val="0"/>
              </a:spcBef>
              <a:spcAft>
                <a:spcPts val="0"/>
              </a:spcAft>
            </a:pPr>
            <a:r>
              <a:rPr lang="en-US" altLang="en-US" sz="1800" dirty="0" smtClean="0">
                <a:latin typeface="Arial" panose="020B0604020202020204" pitchFamily="34" charset="0"/>
                <a:cs typeface="Arial" panose="020B0604020202020204" pitchFamily="34" charset="0"/>
              </a:rPr>
              <a:t>Stunning </a:t>
            </a:r>
            <a:r>
              <a:rPr lang="en-US" altLang="en-US" sz="1800" dirty="0">
                <a:latin typeface="Arial" panose="020B0604020202020204" pitchFamily="34" charset="0"/>
                <a:cs typeface="Arial" panose="020B0604020202020204" pitchFamily="34" charset="0"/>
              </a:rPr>
              <a:t>attack on church practices</a:t>
            </a:r>
          </a:p>
          <a:p>
            <a:pPr lvl="2" eaLnBrk="1" hangingPunct="1">
              <a:lnSpc>
                <a:spcPct val="120000"/>
              </a:lnSpc>
              <a:spcBef>
                <a:spcPts val="0"/>
              </a:spcBef>
              <a:spcAft>
                <a:spcPts val="0"/>
              </a:spcAft>
            </a:pPr>
            <a:r>
              <a:rPr lang="en-US" altLang="en-US" sz="1800" dirty="0">
                <a:latin typeface="Arial" panose="020B0604020202020204" pitchFamily="34" charset="0"/>
                <a:cs typeface="Arial" panose="020B0604020202020204" pitchFamily="34" charset="0"/>
              </a:rPr>
              <a:t>Excommunicated, 1521</a:t>
            </a:r>
          </a:p>
          <a:p>
            <a:pPr lvl="1" eaLnBrk="1" hangingPunct="1">
              <a:lnSpc>
                <a:spcPct val="120000"/>
              </a:lnSpc>
              <a:spcBef>
                <a:spcPts val="0"/>
              </a:spcBef>
              <a:spcAft>
                <a:spcPts val="0"/>
              </a:spcAft>
            </a:pPr>
            <a:r>
              <a:rPr lang="en-US" altLang="en-US" sz="2000" dirty="0">
                <a:latin typeface="Arial" panose="020B0604020202020204" pitchFamily="34" charset="0"/>
                <a:cs typeface="Arial" panose="020B0604020202020204" pitchFamily="34" charset="0"/>
              </a:rPr>
              <a:t>Rise of Lutheranism (Protestantism)</a:t>
            </a:r>
          </a:p>
          <a:p>
            <a:pPr lvl="2" eaLnBrk="1" hangingPunct="1">
              <a:lnSpc>
                <a:spcPct val="120000"/>
              </a:lnSpc>
              <a:spcBef>
                <a:spcPts val="0"/>
              </a:spcBef>
              <a:spcAft>
                <a:spcPts val="0"/>
              </a:spcAft>
            </a:pPr>
            <a:r>
              <a:rPr lang="en-US" altLang="en-US" sz="1800" dirty="0">
                <a:latin typeface="Arial" panose="020B0604020202020204" pitchFamily="34" charset="0"/>
                <a:cs typeface="Arial" panose="020B0604020202020204" pitchFamily="34" charset="0"/>
              </a:rPr>
              <a:t>Simplification of Christian </a:t>
            </a:r>
            <a:r>
              <a:rPr lang="en-US" altLang="en-US" sz="1800" dirty="0" smtClean="0">
                <a:latin typeface="Arial" panose="020B0604020202020204" pitchFamily="34" charset="0"/>
                <a:cs typeface="Arial" panose="020B0604020202020204" pitchFamily="34" charset="0"/>
              </a:rPr>
              <a:t>worship</a:t>
            </a:r>
          </a:p>
          <a:p>
            <a:pPr lvl="2" eaLnBrk="1" hangingPunct="1">
              <a:lnSpc>
                <a:spcPct val="120000"/>
              </a:lnSpc>
              <a:spcBef>
                <a:spcPts val="0"/>
              </a:spcBef>
              <a:spcAft>
                <a:spcPts val="0"/>
              </a:spcAft>
            </a:pPr>
            <a:r>
              <a:rPr lang="en-US" altLang="en-US" sz="1800" dirty="0" smtClean="0">
                <a:latin typeface="Arial" panose="020B0604020202020204" pitchFamily="34" charset="0"/>
                <a:cs typeface="Arial" panose="020B0604020202020204" pitchFamily="34" charset="0"/>
              </a:rPr>
              <a:t>“Justification by faith alone”</a:t>
            </a:r>
          </a:p>
          <a:p>
            <a:pPr lvl="2" eaLnBrk="1" hangingPunct="1">
              <a:lnSpc>
                <a:spcPct val="120000"/>
              </a:lnSpc>
              <a:spcBef>
                <a:spcPts val="0"/>
              </a:spcBef>
              <a:spcAft>
                <a:spcPts val="0"/>
              </a:spcAft>
            </a:pPr>
            <a:r>
              <a:rPr lang="en-US" altLang="en-US" sz="1800" dirty="0" smtClean="0">
                <a:latin typeface="Arial" panose="020B0604020202020204" pitchFamily="34" charset="0"/>
                <a:cs typeface="Arial" panose="020B0604020202020204" pitchFamily="34" charset="0"/>
              </a:rPr>
              <a:t>Individual </a:t>
            </a:r>
            <a:r>
              <a:rPr lang="en-US" altLang="en-US" sz="1800" dirty="0">
                <a:latin typeface="Arial" panose="020B0604020202020204" pitchFamily="34" charset="0"/>
                <a:cs typeface="Arial" panose="020B0604020202020204" pitchFamily="34" charset="0"/>
              </a:rPr>
              <a:t>relationship with </a:t>
            </a:r>
            <a:r>
              <a:rPr lang="en-US" altLang="en-US" sz="1800" dirty="0" smtClean="0">
                <a:latin typeface="Arial" panose="020B0604020202020204" pitchFamily="34" charset="0"/>
                <a:cs typeface="Arial" panose="020B0604020202020204" pitchFamily="34" charset="0"/>
              </a:rPr>
              <a:t>God and the Bible</a:t>
            </a:r>
            <a:endParaRPr lang="en-US" altLang="en-US" sz="1800" dirty="0">
              <a:latin typeface="Arial" panose="020B0604020202020204" pitchFamily="34" charset="0"/>
              <a:cs typeface="Arial" panose="020B0604020202020204" pitchFamily="34" charset="0"/>
            </a:endParaRPr>
          </a:p>
          <a:p>
            <a:pPr lvl="1" eaLnBrk="1" hangingPunct="1">
              <a:lnSpc>
                <a:spcPct val="120000"/>
              </a:lnSpc>
              <a:spcBef>
                <a:spcPts val="0"/>
              </a:spcBef>
              <a:spcAft>
                <a:spcPts val="0"/>
              </a:spcAft>
            </a:pPr>
            <a:r>
              <a:rPr lang="en-US" altLang="en-US" sz="2000" dirty="0">
                <a:latin typeface="Arial" panose="020B0604020202020204" pitchFamily="34" charset="0"/>
                <a:cs typeface="Arial" panose="020B0604020202020204" pitchFamily="34" charset="0"/>
              </a:rPr>
              <a:t>Why did so many follow Luther?</a:t>
            </a:r>
          </a:p>
          <a:p>
            <a:pPr lvl="2" eaLnBrk="1" hangingPunct="1">
              <a:lnSpc>
                <a:spcPct val="120000"/>
              </a:lnSpc>
              <a:spcBef>
                <a:spcPts val="0"/>
              </a:spcBef>
              <a:spcAft>
                <a:spcPts val="0"/>
              </a:spcAft>
            </a:pPr>
            <a:r>
              <a:rPr lang="en-US" altLang="en-US" sz="1600" dirty="0">
                <a:latin typeface="Arial" panose="020B0604020202020204" pitchFamily="34" charset="0"/>
                <a:cs typeface="Arial" panose="020B0604020202020204" pitchFamily="34" charset="0"/>
                <a:sym typeface="Wingdings" panose="05000000000000000000" pitchFamily="2" charset="2"/>
              </a:rPr>
              <a:t>Gave the poor hope, dignity, meaning to life</a:t>
            </a:r>
          </a:p>
          <a:p>
            <a:pPr lvl="2" eaLnBrk="1" hangingPunct="1">
              <a:lnSpc>
                <a:spcPct val="120000"/>
              </a:lnSpc>
              <a:spcBef>
                <a:spcPts val="0"/>
              </a:spcBef>
              <a:spcAft>
                <a:spcPts val="0"/>
              </a:spcAft>
            </a:pPr>
            <a:r>
              <a:rPr lang="en-US" altLang="en-US" sz="1600" dirty="0">
                <a:latin typeface="Arial" panose="020B0604020202020204" pitchFamily="34" charset="0"/>
                <a:cs typeface="Arial" panose="020B0604020202020204" pitchFamily="34" charset="0"/>
                <a:sym typeface="Wingdings" panose="05000000000000000000" pitchFamily="2" charset="2"/>
              </a:rPr>
              <a:t>The rich &amp; powerful could gain more power: why?</a:t>
            </a:r>
          </a:p>
          <a:p>
            <a:pPr lvl="2" eaLnBrk="1" hangingPunct="1">
              <a:lnSpc>
                <a:spcPct val="120000"/>
              </a:lnSpc>
              <a:spcBef>
                <a:spcPts val="0"/>
              </a:spcBef>
              <a:spcAft>
                <a:spcPts val="0"/>
              </a:spcAft>
            </a:pPr>
            <a:r>
              <a:rPr lang="en-US" altLang="en-US" sz="1600" dirty="0">
                <a:latin typeface="Arial" panose="020B0604020202020204" pitchFamily="34" charset="0"/>
                <a:cs typeface="Arial" panose="020B0604020202020204" pitchFamily="34" charset="0"/>
                <a:sym typeface="Wingdings" panose="05000000000000000000" pitchFamily="2" charset="2"/>
              </a:rPr>
              <a:t>Impact of the </a:t>
            </a:r>
            <a:r>
              <a:rPr lang="en-US" altLang="en-US" sz="1600" dirty="0" smtClean="0">
                <a:latin typeface="Arial" panose="020B0604020202020204" pitchFamily="34" charset="0"/>
                <a:cs typeface="Arial" panose="020B0604020202020204" pitchFamily="34" charset="0"/>
                <a:sym typeface="Wingdings" panose="05000000000000000000" pitchFamily="2" charset="2"/>
              </a:rPr>
              <a:t>Gutenberg </a:t>
            </a:r>
            <a:r>
              <a:rPr lang="en-US" altLang="en-US" sz="1600" dirty="0">
                <a:latin typeface="Arial" panose="020B0604020202020204" pitchFamily="34" charset="0"/>
                <a:cs typeface="Arial" panose="020B0604020202020204" pitchFamily="34" charset="0"/>
                <a:sym typeface="Wingdings" panose="05000000000000000000" pitchFamily="2" charset="2"/>
              </a:rPr>
              <a:t>printing </a:t>
            </a:r>
            <a:r>
              <a:rPr lang="en-US" altLang="en-US" sz="1600" dirty="0" smtClean="0">
                <a:latin typeface="Arial" panose="020B0604020202020204" pitchFamily="34" charset="0"/>
                <a:cs typeface="Arial" panose="020B0604020202020204" pitchFamily="34" charset="0"/>
                <a:sym typeface="Wingdings" panose="05000000000000000000" pitchFamily="2" charset="2"/>
              </a:rPr>
              <a:t>press</a:t>
            </a:r>
          </a:p>
          <a:p>
            <a:pPr lvl="3">
              <a:lnSpc>
                <a:spcPct val="120000"/>
              </a:lnSpc>
              <a:spcBef>
                <a:spcPts val="0"/>
              </a:spcBef>
            </a:pPr>
            <a:r>
              <a:rPr lang="en-US" altLang="en-US" sz="1600" dirty="0" smtClean="0">
                <a:latin typeface="Arial" panose="020B0604020202020204" pitchFamily="34" charset="0"/>
                <a:cs typeface="Arial" panose="020B0604020202020204" pitchFamily="34" charset="0"/>
                <a:sym typeface="Wingdings" panose="05000000000000000000" pitchFamily="2" charset="2"/>
              </a:rPr>
              <a:t>Vernacular</a:t>
            </a:r>
            <a:endParaRPr lang="en-US" altLang="en-US" sz="1600" dirty="0">
              <a:latin typeface="Arial" panose="020B0604020202020204" pitchFamily="34" charset="0"/>
              <a:cs typeface="Arial" panose="020B0604020202020204" pitchFamily="34" charset="0"/>
              <a:sym typeface="Wingdings" panose="05000000000000000000" pitchFamily="2" charset="2"/>
            </a:endParaRPr>
          </a:p>
        </p:txBody>
      </p:sp>
      <p:pic>
        <p:nvPicPr>
          <p:cNvPr id="1126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360" y="3886200"/>
            <a:ext cx="2286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7" descr="Pope Alexander Vi.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46515" y="838200"/>
            <a:ext cx="2193925"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2172446"/>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05000" y="264160"/>
            <a:ext cx="8382000" cy="6116320"/>
          </a:xfrm>
        </p:spPr>
        <p:txBody>
          <a:bodyPr>
            <a:normAutofit/>
          </a:bodyPr>
          <a:lstStyle/>
          <a:p>
            <a:pPr algn="l" eaLnBrk="1" hangingPunct="1"/>
            <a:r>
              <a:rPr lang="en-US" altLang="en-US" sz="3200" i="1" dirty="0">
                <a:solidFill>
                  <a:schemeClr val="tx1"/>
                </a:solidFill>
              </a:rPr>
              <a:t>“If we punish thieves with the gallows, robbers with the sword, and heretics with fire, why do we not all the more fling ourselves with all our weapons upon these masters of perdition, these cardinals, these popes, and all this stink of [Catholic] sodomy that ceaselessly corrupts the church of God and wash our hands in their blood so that we may free ourselves and all who belong to us from this most dangerous fire?”</a:t>
            </a:r>
            <a:r>
              <a:rPr lang="en-US" altLang="en-US" sz="3200" dirty="0">
                <a:solidFill>
                  <a:schemeClr val="tx1"/>
                </a:solidFill>
              </a:rPr>
              <a:t> </a:t>
            </a:r>
            <a:r>
              <a:rPr lang="en-US" altLang="en-US" sz="3200" dirty="0" smtClean="0">
                <a:solidFill>
                  <a:schemeClr val="tx1"/>
                </a:solidFill>
              </a:rPr>
              <a:t/>
            </a:r>
            <a:br>
              <a:rPr lang="en-US" altLang="en-US" sz="3200" dirty="0" smtClean="0">
                <a:solidFill>
                  <a:schemeClr val="tx1"/>
                </a:solidFill>
              </a:rPr>
            </a:br>
            <a:r>
              <a:rPr lang="en-US" altLang="en-US" sz="3200" dirty="0">
                <a:solidFill>
                  <a:schemeClr val="tx1"/>
                </a:solidFill>
              </a:rPr>
              <a:t/>
            </a:r>
            <a:br>
              <a:rPr lang="en-US" altLang="en-US" sz="3200" dirty="0">
                <a:solidFill>
                  <a:schemeClr val="tx1"/>
                </a:solidFill>
              </a:rPr>
            </a:br>
            <a:r>
              <a:rPr lang="en-US" altLang="en-US" sz="3200" dirty="0">
                <a:solidFill>
                  <a:schemeClr val="tx1"/>
                </a:solidFill>
              </a:rPr>
              <a:t>					~ Martin Luther, 1521</a:t>
            </a:r>
          </a:p>
        </p:txBody>
      </p:sp>
    </p:spTree>
    <p:extLst>
      <p:ext uri="{BB962C8B-B14F-4D97-AF65-F5344CB8AC3E}">
        <p14:creationId xmlns:p14="http://schemas.microsoft.com/office/powerpoint/2010/main" val="397433160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title"/>
          </p:nvPr>
        </p:nvSpPr>
        <p:spPr>
          <a:xfrm>
            <a:off x="1600200" y="76200"/>
            <a:ext cx="8915400" cy="914400"/>
          </a:xfrm>
        </p:spPr>
        <p:txBody>
          <a:bodyPr>
            <a:normAutofit/>
          </a:bodyPr>
          <a:lstStyle/>
          <a:p>
            <a:pPr eaLnBrk="1" hangingPunct="1"/>
            <a:r>
              <a:rPr lang="en-US" altLang="en-US" dirty="0" smtClean="0">
                <a:latin typeface="Constantia" panose="02030602050306030303" pitchFamily="18" charset="0"/>
              </a:rPr>
              <a:t>The Reformation, cont’d</a:t>
            </a:r>
          </a:p>
        </p:txBody>
      </p:sp>
      <p:sp>
        <p:nvSpPr>
          <p:cNvPr id="13315" name="Rectangle 4"/>
          <p:cNvSpPr>
            <a:spLocks noGrp="1" noChangeArrowheads="1"/>
          </p:cNvSpPr>
          <p:nvPr>
            <p:ph type="body" idx="1"/>
          </p:nvPr>
        </p:nvSpPr>
        <p:spPr>
          <a:xfrm>
            <a:off x="800100" y="833438"/>
            <a:ext cx="7426960" cy="6096000"/>
          </a:xfrm>
        </p:spPr>
        <p:txBody>
          <a:bodyPr/>
          <a:lstStyle/>
          <a:p>
            <a:pPr eaLnBrk="1" hangingPunct="1"/>
            <a:r>
              <a:rPr lang="en-US" altLang="en-US" sz="2400" dirty="0">
                <a:latin typeface="Arial" panose="020B0604020202020204" pitchFamily="34" charset="0"/>
                <a:cs typeface="Arial" panose="020B0604020202020204" pitchFamily="34" charset="0"/>
              </a:rPr>
              <a:t>The Wars of Religion</a:t>
            </a:r>
            <a:endParaRPr lang="en-US" altLang="en-US" sz="1800" dirty="0">
              <a:latin typeface="Arial" panose="020B0604020202020204" pitchFamily="34" charset="0"/>
              <a:cs typeface="Arial" panose="020B0604020202020204" pitchFamily="34" charset="0"/>
            </a:endParaRPr>
          </a:p>
          <a:p>
            <a:pPr lvl="1" eaLnBrk="1" hangingPunct="1"/>
            <a:r>
              <a:rPr lang="en-US" altLang="en-US" sz="2000" dirty="0">
                <a:latin typeface="Arial" panose="020B0604020202020204" pitchFamily="34" charset="0"/>
                <a:cs typeface="Arial" panose="020B0604020202020204" pitchFamily="34" charset="0"/>
              </a:rPr>
              <a:t>Protestant German Princes vs. Catholic </a:t>
            </a:r>
            <a:r>
              <a:rPr lang="en-US" altLang="en-US" sz="2000" dirty="0" smtClean="0">
                <a:latin typeface="Arial" panose="020B0604020202020204" pitchFamily="34" charset="0"/>
                <a:cs typeface="Arial" panose="020B0604020202020204" pitchFamily="34" charset="0"/>
              </a:rPr>
              <a:t>HRE Charles </a:t>
            </a:r>
            <a:r>
              <a:rPr lang="en-US" altLang="en-US" sz="2000" dirty="0">
                <a:latin typeface="Arial" panose="020B0604020202020204" pitchFamily="34" charset="0"/>
                <a:cs typeface="Arial" panose="020B0604020202020204" pitchFamily="34" charset="0"/>
              </a:rPr>
              <a:t>V </a:t>
            </a:r>
          </a:p>
          <a:p>
            <a:pPr lvl="2" eaLnBrk="1" hangingPunct="1"/>
            <a:r>
              <a:rPr lang="en-US" altLang="en-US" sz="2000" i="1" dirty="0">
                <a:latin typeface="Arial" panose="020B0604020202020204" pitchFamily="34" charset="0"/>
                <a:cs typeface="Arial" panose="020B0604020202020204" pitchFamily="34" charset="0"/>
              </a:rPr>
              <a:t>Peace of Augsburg </a:t>
            </a:r>
            <a:r>
              <a:rPr lang="en-US" altLang="en-US" sz="2000" dirty="0">
                <a:latin typeface="Arial" panose="020B0604020202020204" pitchFamily="34" charset="0"/>
                <a:cs typeface="Arial" panose="020B0604020202020204" pitchFamily="34" charset="0"/>
              </a:rPr>
              <a:t>(1555)</a:t>
            </a:r>
          </a:p>
          <a:p>
            <a:pPr lvl="3" eaLnBrk="1" hangingPunct="1"/>
            <a:r>
              <a:rPr lang="en-US" altLang="en-US" sz="1800" dirty="0">
                <a:latin typeface="Arial" panose="020B0604020202020204" pitchFamily="34" charset="0"/>
                <a:cs typeface="Arial" panose="020B0604020202020204" pitchFamily="34" charset="0"/>
              </a:rPr>
              <a:t>Princes could choose their </a:t>
            </a:r>
            <a:r>
              <a:rPr lang="en-US" altLang="en-US" sz="1800" dirty="0" smtClean="0">
                <a:latin typeface="Arial" panose="020B0604020202020204" pitchFamily="34" charset="0"/>
                <a:cs typeface="Arial" panose="020B0604020202020204" pitchFamily="34" charset="0"/>
              </a:rPr>
              <a:t>religion</a:t>
            </a:r>
          </a:p>
          <a:p>
            <a:pPr lvl="3" eaLnBrk="1" hangingPunct="1"/>
            <a:r>
              <a:rPr lang="en-US" altLang="en-US" sz="1800" dirty="0" smtClean="0">
                <a:latin typeface="Arial" panose="020B0604020202020204" pitchFamily="34" charset="0"/>
                <a:cs typeface="Arial" panose="020B0604020202020204" pitchFamily="34" charset="0"/>
              </a:rPr>
              <a:t>Lutheranism was a way for princes to exercise self-sovereignty</a:t>
            </a:r>
            <a:endParaRPr lang="en-US" altLang="en-US" sz="1800" dirty="0">
              <a:latin typeface="Arial" panose="020B0604020202020204" pitchFamily="34" charset="0"/>
              <a:cs typeface="Arial" panose="020B0604020202020204" pitchFamily="34" charset="0"/>
            </a:endParaRPr>
          </a:p>
          <a:p>
            <a:pPr eaLnBrk="1" hangingPunct="1"/>
            <a:r>
              <a:rPr lang="en-US" altLang="en-US" sz="2400" i="1" dirty="0">
                <a:latin typeface="Arial" panose="020B0604020202020204" pitchFamily="34" charset="0"/>
                <a:cs typeface="Arial" panose="020B0604020202020204" pitchFamily="34" charset="0"/>
              </a:rPr>
              <a:t>John Calvin </a:t>
            </a:r>
            <a:r>
              <a:rPr lang="en-US" altLang="en-US" sz="2400" dirty="0">
                <a:latin typeface="Arial" panose="020B0604020202020204" pitchFamily="34" charset="0"/>
                <a:cs typeface="Arial" panose="020B0604020202020204" pitchFamily="34" charset="0"/>
              </a:rPr>
              <a:t>and the Calvinists</a:t>
            </a:r>
          </a:p>
          <a:p>
            <a:pPr lvl="1" eaLnBrk="1" hangingPunct="1"/>
            <a:r>
              <a:rPr lang="en-US" altLang="en-US" sz="2000" dirty="0">
                <a:latin typeface="Arial" panose="020B0604020202020204" pitchFamily="34" charset="0"/>
                <a:cs typeface="Arial" panose="020B0604020202020204" pitchFamily="34" charset="0"/>
              </a:rPr>
              <a:t>Reformed church of Geneva in 1520s</a:t>
            </a:r>
          </a:p>
          <a:p>
            <a:pPr lvl="1" eaLnBrk="1" hangingPunct="1"/>
            <a:r>
              <a:rPr lang="en-US" altLang="en-US" sz="2000" dirty="0">
                <a:latin typeface="Arial" panose="020B0604020202020204" pitchFamily="34" charset="0"/>
                <a:cs typeface="Arial" panose="020B0604020202020204" pitchFamily="34" charset="0"/>
              </a:rPr>
              <a:t>Based on a literal reading of scriptures</a:t>
            </a:r>
          </a:p>
          <a:p>
            <a:pPr lvl="2" eaLnBrk="1" hangingPunct="1"/>
            <a:r>
              <a:rPr lang="en-US" altLang="en-US" sz="1800" dirty="0" smtClean="0">
                <a:latin typeface="Arial" panose="020B0604020202020204" pitchFamily="34" charset="0"/>
                <a:cs typeface="Arial" panose="020B0604020202020204" pitchFamily="34" charset="0"/>
              </a:rPr>
              <a:t>Predestination: Your fate is determined before you’re born</a:t>
            </a:r>
          </a:p>
          <a:p>
            <a:pPr lvl="2" eaLnBrk="1" hangingPunct="1"/>
            <a:r>
              <a:rPr lang="en-US" altLang="en-US" sz="1800" dirty="0" smtClean="0">
                <a:latin typeface="Arial" panose="020B0604020202020204" pitchFamily="34" charset="0"/>
                <a:cs typeface="Arial" panose="020B0604020202020204" pitchFamily="34" charset="0"/>
              </a:rPr>
              <a:t>Became more popular than Lutheranism</a:t>
            </a:r>
            <a:endParaRPr lang="en-US" altLang="en-US" sz="1800" dirty="0">
              <a:latin typeface="Arial" panose="020B0604020202020204" pitchFamily="34" charset="0"/>
              <a:cs typeface="Arial" panose="020B0604020202020204" pitchFamily="34" charset="0"/>
            </a:endParaRPr>
          </a:p>
          <a:p>
            <a:pPr eaLnBrk="1" hangingPunct="1"/>
            <a:r>
              <a:rPr lang="en-US" altLang="en-US" sz="2400" i="1" dirty="0">
                <a:latin typeface="Arial" panose="020B0604020202020204" pitchFamily="34" charset="0"/>
                <a:cs typeface="Arial" panose="020B0604020202020204" pitchFamily="34" charset="0"/>
              </a:rPr>
              <a:t>Henry VIII </a:t>
            </a:r>
            <a:r>
              <a:rPr lang="en-US" altLang="en-US" sz="2400" dirty="0">
                <a:latin typeface="Arial" panose="020B0604020202020204" pitchFamily="34" charset="0"/>
                <a:cs typeface="Arial" panose="020B0604020202020204" pitchFamily="34" charset="0"/>
              </a:rPr>
              <a:t>of England</a:t>
            </a:r>
          </a:p>
          <a:p>
            <a:pPr lvl="1" eaLnBrk="1" hangingPunct="1"/>
            <a:r>
              <a:rPr lang="en-US" altLang="en-US" sz="2000" dirty="0">
                <a:latin typeface="Arial" panose="020B0604020202020204" pitchFamily="34" charset="0"/>
                <a:cs typeface="Arial" panose="020B0604020202020204" pitchFamily="34" charset="0"/>
              </a:rPr>
              <a:t>Wanted an annulment of his marriage</a:t>
            </a:r>
          </a:p>
          <a:p>
            <a:pPr lvl="2" eaLnBrk="1" hangingPunct="1"/>
            <a:r>
              <a:rPr lang="en-US" altLang="en-US" sz="1800" dirty="0">
                <a:latin typeface="Arial" panose="020B0604020202020204" pitchFamily="34" charset="0"/>
                <a:cs typeface="Arial" panose="020B0604020202020204" pitchFamily="34" charset="0"/>
              </a:rPr>
              <a:t>Had mistress, no male heir to throne</a:t>
            </a:r>
          </a:p>
          <a:p>
            <a:pPr lvl="1" eaLnBrk="1" hangingPunct="1"/>
            <a:r>
              <a:rPr lang="en-US" altLang="en-US" sz="2000" dirty="0">
                <a:latin typeface="Arial" panose="020B0604020202020204" pitchFamily="34" charset="0"/>
                <a:cs typeface="Arial" panose="020B0604020202020204" pitchFamily="34" charset="0"/>
              </a:rPr>
              <a:t>Church of England became Protestant</a:t>
            </a:r>
          </a:p>
          <a:p>
            <a:pPr lvl="2" eaLnBrk="1" hangingPunct="1"/>
            <a:r>
              <a:rPr lang="en-US" altLang="en-US" sz="1800" dirty="0">
                <a:latin typeface="Arial" panose="020B0604020202020204" pitchFamily="34" charset="0"/>
                <a:cs typeface="Arial" panose="020B0604020202020204" pitchFamily="34" charset="0"/>
                <a:hlinkClick r:id="rId2"/>
              </a:rPr>
              <a:t>Five more marriages</a:t>
            </a:r>
            <a:r>
              <a:rPr lang="en-US" altLang="en-US" sz="1800" dirty="0">
                <a:latin typeface="Arial" panose="020B0604020202020204" pitchFamily="34" charset="0"/>
                <a:cs typeface="Arial" panose="020B0604020202020204" pitchFamily="34" charset="0"/>
              </a:rPr>
              <a:t>, </a:t>
            </a:r>
            <a:r>
              <a:rPr lang="en-US" altLang="en-US" sz="1800" dirty="0" smtClean="0">
                <a:latin typeface="Arial" panose="020B0604020202020204" pitchFamily="34" charset="0"/>
                <a:cs typeface="Arial" panose="020B0604020202020204" pitchFamily="34" charset="0"/>
              </a:rPr>
              <a:t>one sickly son</a:t>
            </a:r>
          </a:p>
          <a:p>
            <a:pPr lvl="2" eaLnBrk="1" hangingPunct="1"/>
            <a:r>
              <a:rPr lang="en-US" altLang="en-US" sz="1800" dirty="0" smtClean="0">
                <a:latin typeface="Arial" panose="020B0604020202020204" pitchFamily="34" charset="0"/>
                <a:cs typeface="Arial" panose="020B0604020202020204" pitchFamily="34" charset="0"/>
              </a:rPr>
              <a:t>“Anglican Church”</a:t>
            </a:r>
            <a:endParaRPr lang="en-US" altLang="en-US" sz="1800" dirty="0">
              <a:latin typeface="Arial" panose="020B0604020202020204" pitchFamily="34" charset="0"/>
              <a:cs typeface="Arial" panose="020B0604020202020204" pitchFamily="34" charset="0"/>
            </a:endParaRPr>
          </a:p>
        </p:txBody>
      </p:sp>
      <p:pic>
        <p:nvPicPr>
          <p:cNvPr id="1331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4320" y="833438"/>
            <a:ext cx="4188144" cy="3977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6025" y="4351657"/>
            <a:ext cx="1517397" cy="2285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2"/>
          <p:cNvPicPr>
            <a:picLocks noChangeAspect="1" noChangeArrowheads="1"/>
          </p:cNvPicPr>
          <p:nvPr/>
        </p:nvPicPr>
        <p:blipFill>
          <a:blip r:embed="rId5">
            <a:lum bright="10000" contrast="24000"/>
            <a:extLst>
              <a:ext uri="{28A0092B-C50C-407E-A947-70E740481C1C}">
                <a14:useLocalDpi xmlns:a14="http://schemas.microsoft.com/office/drawing/2010/main" val="0"/>
              </a:ext>
            </a:extLst>
          </a:blip>
          <a:srcRect/>
          <a:stretch>
            <a:fillRect/>
          </a:stretch>
        </p:blipFill>
        <p:spPr bwMode="auto">
          <a:xfrm>
            <a:off x="9867943" y="3893186"/>
            <a:ext cx="177482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6228398"/>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791" y="533106"/>
            <a:ext cx="11167871" cy="1499616"/>
          </a:xfrm>
        </p:spPr>
        <p:txBody>
          <a:bodyPr/>
          <a:lstStyle/>
          <a:p>
            <a:r>
              <a:rPr lang="en-US" dirty="0" smtClean="0"/>
              <a:t>Catholic Reformation (aka counter-reformation)</a:t>
            </a:r>
            <a:endParaRPr lang="en-US" dirty="0"/>
          </a:p>
        </p:txBody>
      </p:sp>
      <p:sp>
        <p:nvSpPr>
          <p:cNvPr id="3" name="Content Placeholder 2"/>
          <p:cNvSpPr>
            <a:spLocks noGrp="1"/>
          </p:cNvSpPr>
          <p:nvPr>
            <p:ph idx="1"/>
          </p:nvPr>
        </p:nvSpPr>
        <p:spPr>
          <a:xfrm>
            <a:off x="462269" y="1911096"/>
            <a:ext cx="11061374" cy="4946904"/>
          </a:xfrm>
        </p:spPr>
        <p:txBody>
          <a:bodyPr>
            <a:normAutofit/>
          </a:bodyPr>
          <a:lstStyle/>
          <a:p>
            <a:pPr marL="0" indent="0">
              <a:buNone/>
            </a:pPr>
            <a:r>
              <a:rPr lang="en-US" sz="3000" dirty="0" smtClean="0"/>
              <a:t>By the 1500s the Catholic Church lost power to Lutheranism, Calvinism, and the Church of England.</a:t>
            </a:r>
          </a:p>
          <a:p>
            <a:pPr marL="0" indent="0">
              <a:buNone/>
            </a:pPr>
            <a:r>
              <a:rPr lang="en-US" sz="3000" b="1" dirty="0" smtClean="0"/>
              <a:t>Three ways of gaining strength back:</a:t>
            </a:r>
          </a:p>
          <a:p>
            <a:pPr marL="514350" indent="-514350">
              <a:buAutoNum type="arabicPeriod"/>
            </a:pPr>
            <a:r>
              <a:rPr lang="en-US" sz="3200" dirty="0" smtClean="0"/>
              <a:t>The Jesuits (beg. In 1530s)</a:t>
            </a:r>
          </a:p>
          <a:p>
            <a:pPr marL="173736" lvl="1" indent="0">
              <a:buNone/>
            </a:pPr>
            <a:r>
              <a:rPr lang="en-US" sz="3200" dirty="0"/>
              <a:t>	</a:t>
            </a:r>
            <a:r>
              <a:rPr lang="en-US" sz="3200" dirty="0" smtClean="0"/>
              <a:t>Founded by Ignatius of Loyola</a:t>
            </a:r>
          </a:p>
          <a:p>
            <a:pPr marL="173736" lvl="1" indent="0">
              <a:buNone/>
            </a:pPr>
            <a:r>
              <a:rPr lang="en-US" sz="3200" dirty="0"/>
              <a:t>	</a:t>
            </a:r>
            <a:r>
              <a:rPr lang="en-US" sz="3200" dirty="0" smtClean="0"/>
              <a:t>Swore obedience to Pope</a:t>
            </a:r>
          </a:p>
          <a:p>
            <a:pPr marL="173736" lvl="1" indent="0">
              <a:buNone/>
            </a:pPr>
            <a:r>
              <a:rPr lang="en-US" sz="3200" dirty="0"/>
              <a:t>	</a:t>
            </a:r>
            <a:r>
              <a:rPr lang="en-US" sz="3200" dirty="0" smtClean="0"/>
              <a:t>Use of education to spread message</a:t>
            </a:r>
          </a:p>
        </p:txBody>
      </p:sp>
    </p:spTree>
    <p:extLst>
      <p:ext uri="{BB962C8B-B14F-4D97-AF65-F5344CB8AC3E}">
        <p14:creationId xmlns:p14="http://schemas.microsoft.com/office/powerpoint/2010/main" val="195967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573" y="1745843"/>
            <a:ext cx="11817427" cy="4946904"/>
          </a:xfrm>
        </p:spPr>
        <p:txBody>
          <a:bodyPr>
            <a:normAutofit lnSpcReduction="10000"/>
          </a:bodyPr>
          <a:lstStyle/>
          <a:p>
            <a:pPr marL="0" indent="0">
              <a:lnSpc>
                <a:spcPct val="100000"/>
              </a:lnSpc>
              <a:spcBef>
                <a:spcPts val="0"/>
              </a:spcBef>
              <a:spcAft>
                <a:spcPts val="0"/>
              </a:spcAft>
              <a:buNone/>
            </a:pPr>
            <a:r>
              <a:rPr lang="en-US" sz="3000" dirty="0" smtClean="0"/>
              <a:t>2. Reform of the papacy (beg. 1530s)</a:t>
            </a:r>
          </a:p>
          <a:p>
            <a:pPr marL="0" indent="0">
              <a:lnSpc>
                <a:spcPct val="100000"/>
              </a:lnSpc>
              <a:spcBef>
                <a:spcPts val="0"/>
              </a:spcBef>
              <a:spcAft>
                <a:spcPts val="0"/>
              </a:spcAft>
              <a:buNone/>
            </a:pPr>
            <a:r>
              <a:rPr lang="en-US" sz="3000" dirty="0"/>
              <a:t>	</a:t>
            </a:r>
            <a:r>
              <a:rPr lang="en-US" sz="3000" dirty="0" smtClean="0"/>
              <a:t>Protestant Reformation jolted the Catholic Church into action</a:t>
            </a:r>
          </a:p>
          <a:p>
            <a:pPr marL="0" indent="0">
              <a:lnSpc>
                <a:spcPct val="100000"/>
              </a:lnSpc>
              <a:spcBef>
                <a:spcPts val="0"/>
              </a:spcBef>
              <a:spcAft>
                <a:spcPts val="0"/>
              </a:spcAft>
              <a:buNone/>
            </a:pPr>
            <a:r>
              <a:rPr lang="en-US" sz="3000" dirty="0"/>
              <a:t>	</a:t>
            </a:r>
            <a:r>
              <a:rPr lang="en-US" sz="3000" dirty="0" smtClean="0"/>
              <a:t>Reform Commission begun by Pope Paul III</a:t>
            </a:r>
          </a:p>
          <a:p>
            <a:pPr marL="0" indent="0">
              <a:lnSpc>
                <a:spcPct val="100000"/>
              </a:lnSpc>
              <a:spcBef>
                <a:spcPts val="0"/>
              </a:spcBef>
              <a:spcAft>
                <a:spcPts val="0"/>
              </a:spcAft>
              <a:buNone/>
            </a:pPr>
            <a:r>
              <a:rPr lang="en-US" sz="3000" dirty="0"/>
              <a:t>	</a:t>
            </a:r>
            <a:r>
              <a:rPr lang="en-US" sz="3000" dirty="0" smtClean="0"/>
              <a:t>Commission blamed problems on corruption</a:t>
            </a:r>
          </a:p>
          <a:p>
            <a:pPr marL="0" indent="0">
              <a:lnSpc>
                <a:spcPct val="100000"/>
              </a:lnSpc>
              <a:spcBef>
                <a:spcPts val="0"/>
              </a:spcBef>
              <a:spcAft>
                <a:spcPts val="0"/>
              </a:spcAft>
              <a:buNone/>
            </a:pPr>
            <a:r>
              <a:rPr lang="en-US" sz="3000" dirty="0"/>
              <a:t>	</a:t>
            </a:r>
            <a:r>
              <a:rPr lang="en-US" sz="3000" dirty="0" smtClean="0"/>
              <a:t>Commission also started…</a:t>
            </a:r>
          </a:p>
          <a:p>
            <a:pPr marL="0" indent="0">
              <a:lnSpc>
                <a:spcPct val="100000"/>
              </a:lnSpc>
              <a:spcBef>
                <a:spcPts val="0"/>
              </a:spcBef>
              <a:spcAft>
                <a:spcPts val="0"/>
              </a:spcAft>
              <a:buNone/>
            </a:pPr>
            <a:r>
              <a:rPr lang="en-US" sz="3000" dirty="0" smtClean="0"/>
              <a:t>3. The Council of Trent (beg. 1545)</a:t>
            </a:r>
          </a:p>
          <a:p>
            <a:pPr marL="0" indent="0">
              <a:lnSpc>
                <a:spcPct val="100000"/>
              </a:lnSpc>
              <a:spcBef>
                <a:spcPts val="0"/>
              </a:spcBef>
              <a:spcAft>
                <a:spcPts val="0"/>
              </a:spcAft>
              <a:buNone/>
            </a:pPr>
            <a:r>
              <a:rPr lang="en-US" sz="3000" dirty="0"/>
              <a:t>	</a:t>
            </a:r>
            <a:r>
              <a:rPr lang="en-US" sz="3000" dirty="0" smtClean="0"/>
              <a:t>Reaffirmed faith and good works necessary to be saved; preserved	Catholic beliefs about worship service; and use (but not sale) of 	indulgences</a:t>
            </a:r>
          </a:p>
          <a:p>
            <a:pPr marL="0" indent="0">
              <a:lnSpc>
                <a:spcPct val="100000"/>
              </a:lnSpc>
              <a:spcBef>
                <a:spcPts val="0"/>
              </a:spcBef>
              <a:spcAft>
                <a:spcPts val="0"/>
              </a:spcAft>
              <a:buNone/>
            </a:pPr>
            <a:r>
              <a:rPr lang="en-US" sz="3000" dirty="0"/>
              <a:t>	</a:t>
            </a:r>
            <a:r>
              <a:rPr lang="en-US" sz="3000" dirty="0" smtClean="0"/>
              <a:t>Led to a clear plan of unified action; strengthened the Catholic   </a:t>
            </a:r>
          </a:p>
          <a:p>
            <a:pPr marL="0" indent="0">
              <a:lnSpc>
                <a:spcPct val="100000"/>
              </a:lnSpc>
              <a:spcBef>
                <a:spcPts val="0"/>
              </a:spcBef>
              <a:spcAft>
                <a:spcPts val="0"/>
              </a:spcAft>
              <a:buNone/>
            </a:pPr>
            <a:r>
              <a:rPr lang="en-US" sz="3000" dirty="0"/>
              <a:t>	</a:t>
            </a:r>
            <a:r>
              <a:rPr lang="en-US" sz="3000" dirty="0" smtClean="0"/>
              <a:t>Church</a:t>
            </a:r>
          </a:p>
          <a:p>
            <a:pPr marL="0" indent="0">
              <a:lnSpc>
                <a:spcPct val="100000"/>
              </a:lnSpc>
              <a:spcBef>
                <a:spcPts val="0"/>
              </a:spcBef>
              <a:spcAft>
                <a:spcPts val="0"/>
              </a:spcAft>
              <a:buNone/>
            </a:pPr>
            <a:endParaRPr lang="en-US" sz="3200" dirty="0" smtClean="0"/>
          </a:p>
        </p:txBody>
      </p:sp>
      <p:sp>
        <p:nvSpPr>
          <p:cNvPr id="5" name="Title 1"/>
          <p:cNvSpPr txBox="1">
            <a:spLocks/>
          </p:cNvSpPr>
          <p:nvPr/>
        </p:nvSpPr>
        <p:spPr>
          <a:xfrm>
            <a:off x="803791" y="533106"/>
            <a:ext cx="11167871"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en-US" smtClean="0"/>
              <a:t>Catholic Reformation (aka counter-reformation)</a:t>
            </a:r>
            <a:endParaRPr lang="en-US" dirty="0"/>
          </a:p>
        </p:txBody>
      </p:sp>
    </p:spTree>
    <p:extLst>
      <p:ext uri="{BB962C8B-B14F-4D97-AF65-F5344CB8AC3E}">
        <p14:creationId xmlns:p14="http://schemas.microsoft.com/office/powerpoint/2010/main" val="2424876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1132</TotalTime>
  <Words>362</Words>
  <Application>Microsoft Office PowerPoint</Application>
  <PresentationFormat>Widescreen</PresentationFormat>
  <Paragraphs>56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Constantia</vt:lpstr>
      <vt:lpstr>Wingdings</vt:lpstr>
      <vt:lpstr>Office Theme</vt:lpstr>
      <vt:lpstr>The Reformation, cont’d</vt:lpstr>
      <vt:lpstr>“If we punish thieves with the gallows, robbers with the sword, and heretics with fire, why do we not all the more fling ourselves with all our weapons upon these masters of perdition, these cardinals, these popes, and all this stink of [Catholic] sodomy that ceaselessly corrupts the church of God and wash our hands in their blood so that we may free ourselves and all who belong to us from this most dangerous fire?”        ~ Martin Luther, 1521</vt:lpstr>
      <vt:lpstr>The Reformation, cont’d</vt:lpstr>
      <vt:lpstr>Catholic Reformation (aka counter-reformation)</vt:lpstr>
      <vt:lpstr>PowerPoint Presentation</vt:lpstr>
    </vt:vector>
  </TitlesOfParts>
  <Company>USD497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Reformation, cont’d</dc:title>
  <dc:creator>Jordan Boyd</dc:creator>
  <cp:lastModifiedBy>Jordan Boyd</cp:lastModifiedBy>
  <cp:revision>6</cp:revision>
  <cp:lastPrinted>2017-09-18T12:55:18Z</cp:lastPrinted>
  <dcterms:created xsi:type="dcterms:W3CDTF">2016-09-20T18:39:44Z</dcterms:created>
  <dcterms:modified xsi:type="dcterms:W3CDTF">2017-09-18T15:46:08Z</dcterms:modified>
</cp:coreProperties>
</file>