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0"/>
  </p:handoutMasterIdLst>
  <p:sldIdLst>
    <p:sldId id="260" r:id="rId2"/>
    <p:sldId id="262" r:id="rId3"/>
    <p:sldId id="263" r:id="rId4"/>
    <p:sldId id="261" r:id="rId5"/>
    <p:sldId id="256" r:id="rId6"/>
    <p:sldId id="257" r:id="rId7"/>
    <p:sldId id="270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8" r:id="rId18"/>
    <p:sldId id="283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ED1F6E-F202-4E4C-8B0E-E3136EA1FF25}" type="datetimeFigureOut">
              <a:rPr lang="en-US" smtClean="0"/>
              <a:t>2/12/2018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1634A9-CF17-41D4-9CD2-F9BC1D9D2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93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D200B3F0-A9BC-48CE-8EB6-ECE965069900}" type="datetimeFigureOut">
              <a:rPr lang="en-US" dirty="0"/>
              <a:pPr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2/12/2018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YvcfH_xYUs" TargetMode="External"/><Relationship Id="rId3" Type="http://schemas.openxmlformats.org/officeDocument/2006/relationships/hyperlink" Target="https://www.youtube.com/watch?v=uzaa_RVwYSs" TargetMode="External"/><Relationship Id="rId7" Type="http://schemas.openxmlformats.org/officeDocument/2006/relationships/hyperlink" Target="https://www.youtube.com/watch?v=5kFWoPv_aKc" TargetMode="External"/><Relationship Id="rId2" Type="http://schemas.openxmlformats.org/officeDocument/2006/relationships/hyperlink" Target="https://www.youtube.com/watch?v=OBLZjBaNrF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f85CDEpiMhQ&amp;list=PLPYbVPqV7je_-7VTOk2UJ5DVoIzVGVT_w&amp;index=13" TargetMode="External"/><Relationship Id="rId5" Type="http://schemas.openxmlformats.org/officeDocument/2006/relationships/hyperlink" Target="https://www.youtube.com/watch?v=1FMt8uqH5_A&amp;list=PLPYbVPqV7je_-7VTOk2UJ5DVoIzVGVT_w&amp;index=8" TargetMode="External"/><Relationship Id="rId4" Type="http://schemas.openxmlformats.org/officeDocument/2006/relationships/hyperlink" Target="https://www.youtube.com/watch?v=oTaPqAL7qfI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3758" y="86867"/>
            <a:ext cx="11776961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World War: 1914-1918 (Alliance Video)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" y="817626"/>
            <a:ext cx="8380479" cy="548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Stalemate: The Western Front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an initial advance by the central powers into France, both sides dug in miles outside Paris (First Battle of the Marne)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Trench warfare: fighting from ditches protected by machine gun and barbed wire (400+ miles long)</a:t>
            </a:r>
          </a:p>
          <a:p>
            <a:pPr lvl="2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Life in trenches: horrible but not continual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“No Man’s Land”: between opposing trenches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Front did not move more than 10 mi. for 3 years</a:t>
            </a:r>
          </a:p>
          <a:p>
            <a:pPr lvl="2">
              <a:spcBef>
                <a:spcPts val="5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War of attrition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Italy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out (figuratively—moves to the T.E.)</a:t>
            </a:r>
          </a:p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from “gentleman’s war” to modern warfare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Christmas Truce of 1914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 shelling the enemy’s latrines or breakfasts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359" y="1427226"/>
            <a:ext cx="344370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414534" y="6120385"/>
            <a:ext cx="35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Corlett</a:t>
            </a:r>
            <a:r>
              <a:rPr lang="en-US" sz="1200" dirty="0"/>
              <a:t>, Peter. </a:t>
            </a:r>
            <a:r>
              <a:rPr lang="en-US" sz="1200" i="1" dirty="0"/>
              <a:t>Man in the Mud.</a:t>
            </a:r>
            <a:r>
              <a:rPr lang="en-US" sz="1200" dirty="0"/>
              <a:t> Australian War Memorial. Diorama. 1986.</a:t>
            </a:r>
          </a:p>
        </p:txBody>
      </p:sp>
    </p:spTree>
    <p:extLst>
      <p:ext uri="{BB962C8B-B14F-4D97-AF65-F5344CB8AC3E}">
        <p14:creationId xmlns:p14="http://schemas.microsoft.com/office/powerpoint/2010/main" val="296180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0.gstatic.com/images?q=tbn:ANd9GcQjzSExXLlNWLFWcrlc_tPZHGyPRzbZPQvYnPp96se8OcCR8Zj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1"/>
            <a:ext cx="4343400" cy="58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ctivelearningps.files.wordpress.com/2013/08/nav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184" y="228601"/>
            <a:ext cx="4381216" cy="587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53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ww1propaganda.com/sites/default/files/3g12183u-1410.jpg?131060773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44" y="152400"/>
            <a:ext cx="4368257" cy="597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http://blog.flocabulary.com/wp-content/uploads/2012/03/Your_Liberty_Bond_will_help_stop_this_Crisco_restoration_and_colour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458" y="152400"/>
            <a:ext cx="4722495" cy="597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07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19760" y="304800"/>
            <a:ext cx="959104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The Treaty of Versailles: A Lasting Peace?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759" y="975360"/>
            <a:ext cx="8391837" cy="5577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1" dirty="0" smtClean="0"/>
              <a:t>Paris Peace Conference began Jan, 1919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Delegates of victorious nations (except Russia)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US </a:t>
            </a:r>
            <a:r>
              <a:rPr lang="en-US" sz="2200" dirty="0" err="1" smtClean="0"/>
              <a:t>Prez</a:t>
            </a:r>
            <a:r>
              <a:rPr lang="en-US" sz="2200" dirty="0" smtClean="0"/>
              <a:t> Wilson touted his Fourteen Points plan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Open diplomacy, arms reduction, self-determination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Britain and France entered meetings wanting revenge and to keep Germany weak</a:t>
            </a:r>
          </a:p>
          <a:p>
            <a:pPr>
              <a:spcBef>
                <a:spcPts val="0"/>
              </a:spcBef>
            </a:pPr>
            <a:r>
              <a:rPr lang="en-US" sz="2200" b="1" dirty="0" smtClean="0"/>
              <a:t>Germany signed Treaty of Versailles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Germans considered it a harsh peace settlement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Article 231 “War Guilt Clause”: Germany started it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Germans forced to pay reparations for damages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Limited size &amp; location of German army &amp; navy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Lost territory, including prized Alsace &amp; Lorraine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Map of Eastern Europe redrawn by nationalism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Imposed democratic regimes in former kingdoms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League of Nations designed to prevent WWII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Nations could use diplomacy to settle disputes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503597" y="5168205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need for security on the Continent led France to support a buffer soon of new nations between Russia and Germany, carved out of the former Austrian Empire.  German territory along the French border was demilitarized out of same concern for protection.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949" y="1358204"/>
            <a:ext cx="3177702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74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3758" y="86867"/>
            <a:ext cx="11776961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World War: 1914-1918 (Alliance Video)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82880" y="817626"/>
            <a:ext cx="8380479" cy="5486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Stalemate: The ________________ Front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an initial advance by the central powers into France, both sides dug in miles outside Paris (First Battle of the Marne)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 _________: fighting from ditches protected by machine gun and barbed wire (400+ miles long)</a:t>
            </a:r>
          </a:p>
          <a:p>
            <a:pPr lvl="2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Life in trenches: horrible but not continual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“No Man’s Land”: between opposing trenches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Front did not move more than 10 mi. for 3 years</a:t>
            </a:r>
          </a:p>
          <a:p>
            <a:pPr lvl="2">
              <a:spcBef>
                <a:spcPts val="5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War of ___________________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peaces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out (figuratively—moves to the T.E.)</a:t>
            </a:r>
          </a:p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Transition from “gentleman’s war” to modern warfare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 Truce of 1914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Not shelling the enemy’s latrines or breakfasts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Uniforms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359" y="1427226"/>
            <a:ext cx="3443705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414534" y="6120385"/>
            <a:ext cx="35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Corlett</a:t>
            </a:r>
            <a:r>
              <a:rPr lang="en-US" sz="1200" dirty="0"/>
              <a:t>, Peter. </a:t>
            </a:r>
            <a:r>
              <a:rPr lang="en-US" sz="1200" i="1" dirty="0"/>
              <a:t>Man in the Mud.</a:t>
            </a:r>
            <a:r>
              <a:rPr lang="en-US" sz="1200" dirty="0"/>
              <a:t> Australian War Memorial. Diorama. 1986.</a:t>
            </a:r>
          </a:p>
        </p:txBody>
      </p:sp>
    </p:spTree>
    <p:extLst>
      <p:ext uri="{BB962C8B-B14F-4D97-AF65-F5344CB8AC3E}">
        <p14:creationId xmlns:p14="http://schemas.microsoft.com/office/powerpoint/2010/main" val="53365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347" y="22021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World War cont’d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4048" y="3575304"/>
            <a:ext cx="11301984" cy="3008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War at Sea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UK naval blockade broken by GER ____________________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GER unrestricted submarine warfare led sinking of merchant &amp; passenger ships without warning (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_______________________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others)</a:t>
            </a:r>
          </a:p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_____________________ Front: marked by mobility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Battle of ____________________(1914): Russia dominated by superior weaponry &amp; leadership of Germans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Russia continued to suffer huge losses thru 1917</a:t>
            </a:r>
          </a:p>
        </p:txBody>
      </p:sp>
      <p:pic>
        <p:nvPicPr>
          <p:cNvPr id="1026" name="Picture 2" descr="http://www.lizcollinshistoryclasses.com/uploads/1/0/3/1/10314957/642703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53" y="817371"/>
            <a:ext cx="5549773" cy="27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42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347" y="22021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World War cont’d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347" y="987552"/>
            <a:ext cx="11301984" cy="3008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 Empire and Gallipoli Campaign: Allies defeated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(short: http://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www.history.com/topics/world-war-i/battle-of-gallipoli/videos/allies-launch-disastrous-attack-at-gallipoli?m=528e394da93ae&amp;s=undefined&amp;f=1&amp;free=false)</a:t>
            </a:r>
          </a:p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Middle East: Lawrence of Arabia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forces from India, Australia, and New Zealand participate; ____________________ falls in 1918</a:t>
            </a:r>
          </a:p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Japan and Australia pick off German ___________________ in Pacific</a:t>
            </a:r>
          </a:p>
        </p:txBody>
      </p:sp>
      <p:pic>
        <p:nvPicPr>
          <p:cNvPr id="2050" name="Picture 2" descr="http://t1.gstatic.com/images?q=tbn:ANd9GcT19CMqN7PWms7FzYXRzbGsvr8KTEQK0t7b2f6NTHOM7gDihyX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166" y="3131060"/>
            <a:ext cx="8348345" cy="37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78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0587" y="294501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World War (cont.)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584" y="969264"/>
            <a:ext cx="8382000" cy="5888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Warfare: Rise of War Machines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pPr marL="457200" lvl="1" indent="0">
              <a:spcBef>
                <a:spcPts val="400"/>
              </a:spcBef>
              <a:buNone/>
            </a:pPr>
            <a:endParaRPr lang="en-US" sz="19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of _________________________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Began the war as officially __________________, attempted to sell goods to both Germany &amp; United Kingdom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US joined Allies due to German hostile acts</a:t>
            </a:r>
          </a:p>
          <a:p>
            <a:pPr lvl="2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Fervor over sinking of US merchant ships, </a:t>
            </a:r>
            <a:r>
              <a:rPr lang="en-US" sz="1950" i="1" dirty="0" smtClean="0">
                <a:latin typeface="Arial" panose="020B0604020202020204" pitchFamily="34" charset="0"/>
                <a:cs typeface="Arial" panose="020B0604020202020204" pitchFamily="34" charset="0"/>
              </a:rPr>
              <a:t>Lusitania</a:t>
            </a:r>
          </a:p>
          <a:p>
            <a:pPr lvl="2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____________________ Note intercepted, US public outraged</a:t>
            </a:r>
          </a:p>
          <a:p>
            <a:pPr lvl="2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 ultimately drove US to war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US declared war on Germany in April, 1917 providing fresh supply of ___________, _______________, __________________</a:t>
            </a:r>
          </a:p>
          <a:p>
            <a:pPr lvl="2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Marked steady advance of Allies toward Berlin</a:t>
            </a:r>
          </a:p>
          <a:p>
            <a:pPr>
              <a:spcBef>
                <a:spcPts val="400"/>
              </a:spcBef>
            </a:pPr>
            <a:r>
              <a:rPr lang="en-US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Germany surrender on November 11, 1918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Deaths: RUS 1.7mil, GER 1.6mil, FRA 1.3, UK 900k, A-H 800k, ITA 400k, Turkey 325k, USA 49k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846" y="5881485"/>
            <a:ext cx="347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Headstones of unknown Allied soldiers in Belgium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84" y="1411593"/>
            <a:ext cx="3439236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244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0000" y="457200"/>
            <a:ext cx="89408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The Home Front:  The Impact of Total War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6400" y="1371600"/>
            <a:ext cx="786384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200" b="1" dirty="0" smtClean="0"/>
              <a:t>_____________________: the complete mobilization of a nation’s resources and people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War impacted lives of each member of society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Industrialized war: workers, supplies = troops</a:t>
            </a:r>
          </a:p>
          <a:p>
            <a:pPr>
              <a:spcBef>
                <a:spcPts val="200"/>
              </a:spcBef>
            </a:pPr>
            <a:r>
              <a:rPr lang="en-US" sz="2200" b="1" dirty="0" smtClean="0"/>
              <a:t>Governments took increased control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____________________ used to build massive armies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Freedom of speech restricted in times of war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Free markets gave way to planned economies</a:t>
            </a:r>
          </a:p>
          <a:p>
            <a:pPr>
              <a:spcBef>
                <a:spcPts val="200"/>
              </a:spcBef>
            </a:pPr>
            <a:r>
              <a:rPr lang="en-US" sz="2200" b="1" dirty="0" smtClean="0"/>
              <a:t>The manipulation of public ____________________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Authoritarian regimes used force to fight unrest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Propaganda used to win over hearts &amp; minds</a:t>
            </a:r>
          </a:p>
          <a:p>
            <a:pPr>
              <a:spcBef>
                <a:spcPts val="200"/>
              </a:spcBef>
            </a:pPr>
            <a:r>
              <a:rPr lang="en-US" sz="2200" b="1" dirty="0" smtClean="0"/>
              <a:t>Total war meant opportunities for __________________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Employed at jobs once thought beyond them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Paved way for post-war women’s suffrage </a:t>
            </a:r>
            <a:r>
              <a:rPr lang="en-US" sz="2200" dirty="0" err="1" smtClean="0"/>
              <a:t>mov’t</a:t>
            </a:r>
            <a:r>
              <a:rPr lang="en-US" sz="2200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80" y="1275080"/>
            <a:ext cx="3276600" cy="502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6150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2880" y="60960"/>
            <a:ext cx="1002792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The Treaty of ____________: A Lasting Peace?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11760" y="680720"/>
            <a:ext cx="8391837" cy="557784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b="1" dirty="0" smtClean="0"/>
              <a:t>Paris Peace Conference began Jan, 1919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Delegates of victorious nations (except ______________)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US </a:t>
            </a:r>
            <a:r>
              <a:rPr lang="en-US" sz="2200" dirty="0" err="1" smtClean="0"/>
              <a:t>Prez</a:t>
            </a:r>
            <a:r>
              <a:rPr lang="en-US" sz="2200" dirty="0" smtClean="0"/>
              <a:t> Wilson touted his ______________ __________ plan</a:t>
            </a:r>
          </a:p>
          <a:p>
            <a:pPr lvl="2">
              <a:spcBef>
                <a:spcPts val="0"/>
              </a:spcBef>
            </a:pPr>
            <a:r>
              <a:rPr lang="en-US" sz="2200" dirty="0" smtClean="0"/>
              <a:t>Open diplomacy, arms reduction, self-determination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Britain and France entered meetings wanting _______________ and to keep Germany weak</a:t>
            </a:r>
          </a:p>
          <a:p>
            <a:pPr>
              <a:spcBef>
                <a:spcPts val="0"/>
              </a:spcBef>
            </a:pPr>
            <a:r>
              <a:rPr lang="en-US" sz="2200" b="1" dirty="0" smtClean="0"/>
              <a:t>Germany signed Treaty of Versailles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Germans considered it a harsh peace settlement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Article 231 “________ _________ _____________”: Germany started it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Germans forced to pay reparations for damages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Limited size &amp; location of German army &amp; navy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Lost territory, including prized Alsace &amp; Lorraine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Map of Eastern Europe redrawn by nationalism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Imposed democratic regimes in former kingdoms</a:t>
            </a:r>
          </a:p>
          <a:p>
            <a:pPr lvl="1">
              <a:spcBef>
                <a:spcPts val="0"/>
              </a:spcBef>
            </a:pPr>
            <a:r>
              <a:rPr lang="en-US" sz="2200" dirty="0" smtClean="0"/>
              <a:t>________________________ designed to prevent WWII</a:t>
            </a:r>
          </a:p>
          <a:p>
            <a:pPr lvl="2">
              <a:spcBef>
                <a:spcPts val="0"/>
              </a:spcBef>
              <a:buFont typeface="Arial" pitchFamily="34" charset="0"/>
              <a:buChar char="•"/>
            </a:pPr>
            <a:r>
              <a:rPr lang="en-US" sz="2200" dirty="0" smtClean="0"/>
              <a:t>Nations could use diplomacy to settle disputes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8503597" y="5168205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The need for security on the Continent led France to support a buffer soon of new nations between Russia and Germany, carved out of the former Austrian Empire.  German territory along the French border was demilitarized out of same concern for protection.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949" y="1358204"/>
            <a:ext cx="3177702" cy="373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880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347" y="22021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World War cont’d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4048" y="3575304"/>
            <a:ext cx="11301984" cy="3008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War at Sea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UK naval blockade broken by GER submarines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GER unrestricted submarine warfare led sinking of merchant &amp; passenger ships without warning (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Lusitania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others)</a:t>
            </a:r>
          </a:p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Eastern Front: marked by mobility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Battle of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Tannenberg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(1914): Russia dominated by superior weaponry &amp; leadership of Germans</a:t>
            </a:r>
          </a:p>
          <a:p>
            <a:pPr lvl="1">
              <a:spcBef>
                <a:spcPts val="500"/>
              </a:spcBef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Russia continued to suffer huge losses thru 1917</a:t>
            </a:r>
          </a:p>
        </p:txBody>
      </p:sp>
      <p:pic>
        <p:nvPicPr>
          <p:cNvPr id="1026" name="Picture 2" descr="http://www.lizcollinshistoryclasses.com/uploads/1/0/3/1/10314957/6427036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153" y="817371"/>
            <a:ext cx="5549773" cy="27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9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9347" y="220218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World War cont’d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59347" y="987552"/>
            <a:ext cx="11301984" cy="300837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Ottoman Empire and Gallipoli Campaign: Allies defeated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(short: http://</a:t>
            </a:r>
            <a:r>
              <a:rPr lang="en-US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www.history.com/topics/world-war-i/battle-of-gallipoli/videos/allies-launch-disastrous-attack-at-gallipoli?m=528e394da93ae&amp;s=undefined&amp;f=1&amp;free=false)</a:t>
            </a:r>
          </a:p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Middle East: Lawrence of Arabia</a:t>
            </a:r>
          </a:p>
          <a:p>
            <a:pPr lvl="1">
              <a:spcBef>
                <a:spcPts val="500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British forces from India, Australia, and New Zealand participate; Ottoman falls in 1918</a:t>
            </a:r>
          </a:p>
          <a:p>
            <a:pPr>
              <a:spcBef>
                <a:spcPts val="500"/>
              </a:spcBef>
            </a:pP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Japan and Australia pick off German colonies in Pacific</a:t>
            </a:r>
          </a:p>
        </p:txBody>
      </p:sp>
      <p:pic>
        <p:nvPicPr>
          <p:cNvPr id="2050" name="Picture 2" descr="http://t1.gstatic.com/images?q=tbn:ANd9GcT19CMqN7PWms7FzYXRzbGsvr8KTEQK0t7b2f6NTHOM7gDihyXR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766" y="2899792"/>
            <a:ext cx="8348345" cy="37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6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40587" y="294501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First World War (cont.)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0584" y="969264"/>
            <a:ext cx="8382000" cy="5888736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US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Modern Warfare: Rise of War Machines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Machine guns, armored tanks, grenades, artillery cannons, submarines, poison gas &amp; gas masks, armed airplanes &amp; blimps</a:t>
            </a:r>
          </a:p>
          <a:p>
            <a:pPr>
              <a:spcBef>
                <a:spcPts val="400"/>
              </a:spcBef>
            </a:pPr>
            <a:r>
              <a:rPr lang="en-US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Role of the United States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Began the war as officially neutral, attempted to sell goods to both Germany &amp; United Kingdom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US joined Allies due to German hostile acts</a:t>
            </a:r>
          </a:p>
          <a:p>
            <a:pPr lvl="2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Fervor over sinking of US merchant ships, </a:t>
            </a:r>
            <a:r>
              <a:rPr lang="en-US" sz="1950" i="1" dirty="0" smtClean="0">
                <a:latin typeface="Arial" panose="020B0604020202020204" pitchFamily="34" charset="0"/>
                <a:cs typeface="Arial" panose="020B0604020202020204" pitchFamily="34" charset="0"/>
              </a:rPr>
              <a:t>Lusitania</a:t>
            </a:r>
          </a:p>
          <a:p>
            <a:pPr lvl="2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Zimmerman Note intercepted, US public outraged</a:t>
            </a:r>
          </a:p>
          <a:p>
            <a:pPr lvl="2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Unrestricted submarine warfare ultimately drove US to war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US declared war on Germany in April, 1917 providing fresh supply of men, money, morale</a:t>
            </a:r>
          </a:p>
          <a:p>
            <a:pPr lvl="2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Marked steady advance of Allies toward Berlin</a:t>
            </a:r>
          </a:p>
          <a:p>
            <a:pPr>
              <a:spcBef>
                <a:spcPts val="400"/>
              </a:spcBef>
            </a:pPr>
            <a:r>
              <a:rPr lang="en-US" sz="195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Germany surrender on November 11, 1918</a:t>
            </a:r>
          </a:p>
          <a:p>
            <a:pPr lvl="1">
              <a:spcBef>
                <a:spcPts val="400"/>
              </a:spcBef>
            </a:pPr>
            <a:r>
              <a:rPr lang="en-US" sz="1950" dirty="0" smtClean="0">
                <a:latin typeface="Arial" panose="020B0604020202020204" pitchFamily="34" charset="0"/>
                <a:cs typeface="Arial" panose="020B0604020202020204" pitchFamily="34" charset="0"/>
              </a:rPr>
              <a:t>Deaths: RUS 1.7mil, GER 1.6mil, FRA 1.3, UK 900k, A-H 800k, ITA 400k, Turkey 325k, USA 49k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449846" y="5881485"/>
            <a:ext cx="3471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Headstones of unknown Allied soldiers in Belgium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2584" y="1411593"/>
            <a:ext cx="3439236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9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 Theater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Technological changes: building the best war machine possible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951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For your optional viewing pleasure…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441448"/>
            <a:ext cx="11686032" cy="4590288"/>
          </a:xfrm>
        </p:spPr>
        <p:txBody>
          <a:bodyPr>
            <a:normAutofit fontScale="85000" lnSpcReduction="20000"/>
          </a:bodyPr>
          <a:lstStyle/>
          <a:p>
            <a:r>
              <a:rPr lang="en-US" sz="2000" dirty="0" smtClean="0"/>
              <a:t>WWI Uncut: Trenches and Barbed Wire (11 m)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www.youtube.com/watch?v=OBLZjBaNrFw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WWI Uncut: Surviving the U-Boats (9)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www.youtube.com/watch?v=uzaa_RVwYSs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Weapons of World War I: Flamethrowers, Poison Gas, Machine Guns (4)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www.youtube.com/watch?v=oTaPqAL7qfI</a:t>
            </a:r>
            <a:endParaRPr lang="en-US" dirty="0" smtClean="0"/>
          </a:p>
          <a:p>
            <a:r>
              <a:rPr lang="en-US" sz="2000" dirty="0"/>
              <a:t>WWI Uncut: </a:t>
            </a:r>
            <a:r>
              <a:rPr lang="en-US" sz="2000" dirty="0" smtClean="0"/>
              <a:t>War Dogs (6 m)</a:t>
            </a:r>
            <a:endParaRPr lang="en-US" sz="2000" dirty="0"/>
          </a:p>
          <a:p>
            <a:pPr lvl="1"/>
            <a:r>
              <a:rPr lang="en-US" dirty="0">
                <a:hlinkClick r:id="rId5"/>
              </a:rPr>
              <a:t>https://www.youtube.com/watch?v=1FMt8uqH5_A&amp;list=PLPYbVPqV7je_-</a:t>
            </a:r>
            <a:r>
              <a:rPr lang="en-US" dirty="0" smtClean="0">
                <a:hlinkClick r:id="rId5"/>
              </a:rPr>
              <a:t>7VTOk2UJ5DVoIzVGVT_w&amp;index=8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WWI Uncut: Dogfights (7 m)</a:t>
            </a:r>
          </a:p>
          <a:p>
            <a:pPr lvl="1"/>
            <a:r>
              <a:rPr lang="en-US" dirty="0">
                <a:hlinkClick r:id="rId6"/>
              </a:rPr>
              <a:t>https://www.youtube.com/watch?v=f85CDEpiMhQ&amp;list=PLPYbVPqV7je_-</a:t>
            </a:r>
            <a:r>
              <a:rPr lang="en-US" dirty="0" smtClean="0">
                <a:hlinkClick r:id="rId6"/>
              </a:rPr>
              <a:t>7VTOk2UJ5DVoIzVGVT_w&amp;index=13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sz="2000" dirty="0" smtClean="0"/>
              <a:t>WWI Uncut: Escaping the Trenches (Tanks, Artillery, Planes) (8)</a:t>
            </a:r>
          </a:p>
          <a:p>
            <a:pPr lvl="1"/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www.youtube.com/watch?v=5kFWoPv_aKc</a:t>
            </a:r>
            <a:r>
              <a:rPr lang="en-US" dirty="0" smtClean="0"/>
              <a:t> </a:t>
            </a:r>
          </a:p>
          <a:p>
            <a:r>
              <a:rPr lang="en-US" sz="2000" dirty="0" smtClean="0"/>
              <a:t>WWI Uncut: Myths (8)</a:t>
            </a:r>
          </a:p>
          <a:p>
            <a:pPr lvl="1"/>
            <a:r>
              <a:rPr lang="en-US" dirty="0">
                <a:hlinkClick r:id="rId8"/>
              </a:rPr>
              <a:t>https://</a:t>
            </a:r>
            <a:r>
              <a:rPr lang="en-US" dirty="0" smtClean="0">
                <a:hlinkClick r:id="rId8"/>
              </a:rPr>
              <a:t>www.youtube.com/watch?v=zYvcfH_xYUs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8475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70000" y="457200"/>
            <a:ext cx="89408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>
                <a:solidFill>
                  <a:schemeClr val="tx1"/>
                </a:solidFill>
              </a:rPr>
              <a:t>The Home Front:  The Impact of Total War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6400" y="1371600"/>
            <a:ext cx="7863840" cy="5486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00"/>
              </a:spcBef>
            </a:pPr>
            <a:r>
              <a:rPr lang="en-US" sz="2200" b="1" dirty="0" smtClean="0"/>
              <a:t>Total War: the complete mobilization of a nation’s resources and people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War impacted lives of each member of society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Industrialized war: workers, supplies = troops</a:t>
            </a:r>
          </a:p>
          <a:p>
            <a:pPr>
              <a:spcBef>
                <a:spcPts val="200"/>
              </a:spcBef>
            </a:pPr>
            <a:r>
              <a:rPr lang="en-US" sz="2200" b="1" dirty="0" smtClean="0"/>
              <a:t>Governments took increased control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Conscription used to build massive armies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Freedom of speech restricted in times of war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Free markets gave way to planned economies</a:t>
            </a:r>
          </a:p>
          <a:p>
            <a:pPr>
              <a:spcBef>
                <a:spcPts val="200"/>
              </a:spcBef>
            </a:pPr>
            <a:r>
              <a:rPr lang="en-US" sz="2200" b="1" dirty="0" smtClean="0"/>
              <a:t>The manipulation of public opinion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Authoritarian regimes used force to fight unrest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Propaganda used to win over hearts &amp; minds</a:t>
            </a:r>
          </a:p>
          <a:p>
            <a:pPr>
              <a:spcBef>
                <a:spcPts val="200"/>
              </a:spcBef>
            </a:pPr>
            <a:r>
              <a:rPr lang="en-US" sz="2200" b="1" dirty="0" smtClean="0"/>
              <a:t>Total war meant opportunities for women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Employed at jobs once thought beyond them</a:t>
            </a:r>
          </a:p>
          <a:p>
            <a:pPr lvl="1">
              <a:spcBef>
                <a:spcPts val="200"/>
              </a:spcBef>
            </a:pPr>
            <a:r>
              <a:rPr lang="en-US" sz="2200" dirty="0" smtClean="0"/>
              <a:t>Paved way for post-war women’s suffrage </a:t>
            </a:r>
            <a:r>
              <a:rPr lang="en-US" sz="2200" dirty="0" err="1" smtClean="0"/>
              <a:t>mov’t</a:t>
            </a:r>
            <a:r>
              <a:rPr lang="en-US" sz="2200" dirty="0" smtClean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880" y="1275080"/>
            <a:ext cx="3276600" cy="5024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59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authentichistory.com/1914-1920/2-homefront/1-propaganda/Poster-Uncle_Sam-I_Want_You-James_Montgomery_Flag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1"/>
            <a:ext cx="4323651" cy="584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blog.chron.com/txpotomac/files/legacy/wwi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4800"/>
            <a:ext cx="3962400" cy="591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7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a/ab/'Destroy_this_mad_brute'_WWI_propaganda_poster_(US_version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28601"/>
            <a:ext cx="4114800" cy="627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usapropaganda.com/propaganda-world-war-i-posters/world-war-i-posters/006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"/>
            <a:ext cx="3962400" cy="617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29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2531</TotalTime>
  <Words>1439</Words>
  <Application>Microsoft Office PowerPoint</Application>
  <PresentationFormat>Widescreen</PresentationFormat>
  <Paragraphs>160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WWI Theater</vt:lpstr>
      <vt:lpstr>For your optional viewing pleasure…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USD497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 in video</dc:title>
  <dc:creator>Jordan Boyd</dc:creator>
  <cp:lastModifiedBy>Jordan Boyd</cp:lastModifiedBy>
  <cp:revision>19</cp:revision>
  <cp:lastPrinted>2018-02-05T15:07:17Z</cp:lastPrinted>
  <dcterms:created xsi:type="dcterms:W3CDTF">2015-02-17T23:22:26Z</dcterms:created>
  <dcterms:modified xsi:type="dcterms:W3CDTF">2018-02-13T02:23:07Z</dcterms:modified>
</cp:coreProperties>
</file>